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6858000" cx="9144000"/>
  <p:notesSz cx="6858000" cy="9144000"/>
  <p:embeddedFontLst>
    <p:embeddedFont>
      <p:font typeface="Lexend Light"/>
      <p:regular r:id="rId44"/>
      <p:bold r:id="rId45"/>
    </p:embeddedFont>
    <p:embeddedFont>
      <p:font typeface="Outfit"/>
      <p:regular r:id="rId46"/>
      <p:bold r:id="rId47"/>
    </p:embeddedFont>
    <p:embeddedFont>
      <p:font typeface="Lexend"/>
      <p:regular r:id="rId48"/>
      <p:bold r:id="rId49"/>
    </p:embeddedFont>
    <p:embeddedFont>
      <p:font typeface="Archivo Black"/>
      <p:regular r:id="rId50"/>
    </p:embeddedFont>
    <p:embeddedFont>
      <p:font typeface="Gill Sans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LexendLight-regular.fntdata"/><Relationship Id="rId43" Type="http://schemas.openxmlformats.org/officeDocument/2006/relationships/slide" Target="slides/slide39.xml"/><Relationship Id="rId46" Type="http://schemas.openxmlformats.org/officeDocument/2006/relationships/font" Target="fonts/Outfit-regular.fntdata"/><Relationship Id="rId45" Type="http://schemas.openxmlformats.org/officeDocument/2006/relationships/font" Target="fonts/Lexend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exend-regular.fntdata"/><Relationship Id="rId47" Type="http://schemas.openxmlformats.org/officeDocument/2006/relationships/font" Target="fonts/Outfit-bold.fntdata"/><Relationship Id="rId49" Type="http://schemas.openxmlformats.org/officeDocument/2006/relationships/font" Target="fonts/Lexen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GillSans-regular.fntdata"/><Relationship Id="rId50" Type="http://schemas.openxmlformats.org/officeDocument/2006/relationships/font" Target="fonts/ArchivoBlack-regular.fntdata"/><Relationship Id="rId52" Type="http://schemas.openxmlformats.org/officeDocument/2006/relationships/font" Target="fonts/GillSans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4b50889df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4b50889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273399e7ab8_0_42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273399e7ab8_0_4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73399e7ab8_0_42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73399e7ab8_0_4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73399e7ab8_0_42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273399e7ab8_0_4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73399e7ab8_0_42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273399e7ab8_0_4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273399e7ab8_1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273399e7ab8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73399e7ab8_0_43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273399e7ab8_0_4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73399e7ab8_0_43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273399e7ab8_0_4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73399e7ab8_0_43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73399e7ab8_0_4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73399e7ab8_1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273399e7ab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273399e7ab8_0_43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273399e7ab8_0_4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703f2bcc68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703f2bcc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73399e7ab8_0_43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73399e7ab8_0_4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273399e7ab8_0_43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273399e7ab8_0_4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73399e7ab8_0_43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73399e7ab8_0_4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73399e7ab8_0_43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73399e7ab8_0_4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73399e7ab8_2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73399e7ab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273399e7ab8_2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273399e7ab8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73399e7ab8_2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273399e7ab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73399e7ab8_2_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273399e7ab8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73399e7ab8_2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273399e7ab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273399e7ab8_2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273399e7ab8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20801717e4e_0_12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20801717e4e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文學院AI人才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教學現場\nAI應用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教材圖片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問答機器人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課堂討論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索引製作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搜尋引擎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物聯網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生成式AI\n的反思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侷限性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隱憂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脈絡式AI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影像處理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程式開發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搜尋彙整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差異比較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文學院\n人材培育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AI素養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脈絡知識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人文思維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73399e7ab8_1_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273399e7ab8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73399e7ab8_2_1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273399e7ab8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73399e7ab8_2_1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273399e7ab8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73399e7ab8_2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273399e7ab8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https://github.com/pulipulichen/docker-web-Apache-Solr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703f2bcc68_0_10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703f2bcc68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273399e7ab8_2_1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273399e7ab8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273399e7ab8_2_1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273399e7ab8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73399e7ab8_2_1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73399e7ab8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73399e7ab8_2_2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273399e7ab8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4b546fdf9f_4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4b546fdf9f_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9a70f84e205079f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9a70f84e205079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73399e7ab8_1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73399e7ab8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73399e7ab8_0_10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73399e7ab8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方岑cen2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73399e7ab8_0_2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73399e7ab8_0_2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73399e7ab8_0_31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73399e7ab8_0_3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273399e7ab8_0_31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273399e7ab8_0_3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9" Type="http://schemas.openxmlformats.org/officeDocument/2006/relationships/hyperlink" Target="http://iclass.tku.edu.tw" TargetMode="External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mailto:chenyt@tku.edu.tw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hyperlink" Target="http://iclass.tku.edu.tw" TargetMode="External"/><Relationship Id="rId8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hyperlink" Target="mailto:chenyt@tku.edu.tw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hyperlink" Target="mailto:chenyt@tku.edu.tw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109224" y="601063"/>
            <a:ext cx="2945100" cy="588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105309" y="601181"/>
            <a:ext cx="29451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600"/>
              <a:buNone/>
              <a:defRPr b="0" sz="26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2"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" name="Google Shape;16;p2"/>
          <p:cNvGrpSpPr/>
          <p:nvPr/>
        </p:nvGrpSpPr>
        <p:grpSpPr>
          <a:xfrm>
            <a:off x="3689187" y="846931"/>
            <a:ext cx="5017488" cy="5164131"/>
            <a:chOff x="3689187" y="846931"/>
            <a:chExt cx="5017488" cy="5164131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 b="0" l="33368" r="0" t="0"/>
            <a:stretch/>
          </p:blipFill>
          <p:spPr>
            <a:xfrm>
              <a:off x="4796381" y="2015746"/>
              <a:ext cx="3514500" cy="351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" name="Google Shape;18;p2"/>
            <p:cNvSpPr/>
            <p:nvPr/>
          </p:nvSpPr>
          <p:spPr>
            <a:xfrm>
              <a:off x="4689372" y="1848694"/>
              <a:ext cx="3519300" cy="371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5400000">
              <a:off x="3465117" y="4243165"/>
              <a:ext cx="1991966" cy="1543826"/>
              <a:chOff x="3337500" y="1640525"/>
              <a:chExt cx="3773378" cy="30858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5144076" y="846931"/>
              <a:ext cx="1887821" cy="1628994"/>
              <a:chOff x="3337500" y="1640525"/>
              <a:chExt cx="3773378" cy="30858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7073757" y="4914357"/>
              <a:ext cx="1299300" cy="555194"/>
              <a:chOff x="7243875" y="3780983"/>
              <a:chExt cx="1299300" cy="526200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" name="Google Shape;36;p2"/>
            <p:cNvGrpSpPr/>
            <p:nvPr/>
          </p:nvGrpSpPr>
          <p:grpSpPr>
            <a:xfrm>
              <a:off x="4973494" y="1727561"/>
              <a:ext cx="1016876" cy="1072905"/>
              <a:chOff x="5143612" y="760610"/>
              <a:chExt cx="1016876" cy="1016876"/>
            </a:xfrm>
          </p:grpSpPr>
          <p:grpSp>
            <p:nvGrpSpPr>
              <p:cNvPr id="37" name="Google Shape;37;p2"/>
              <p:cNvGrpSpPr/>
              <p:nvPr/>
            </p:nvGrpSpPr>
            <p:grpSpPr>
              <a:xfrm>
                <a:off x="5143612" y="760610"/>
                <a:ext cx="1016876" cy="1016876"/>
                <a:chOff x="4490675" y="-372879"/>
                <a:chExt cx="1247700" cy="1247700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4490675" y="-372879"/>
                  <a:ext cx="1247700" cy="12477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3"/>
                </a:solidFill>
                <a:ln cap="flat" cmpd="sng" w="1143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" name="Google Shape;39;p2"/>
                <p:cNvGrpSpPr/>
                <p:nvPr/>
              </p:nvGrpSpPr>
              <p:grpSpPr>
                <a:xfrm>
                  <a:off x="4579538" y="-271369"/>
                  <a:ext cx="1069969" cy="1079355"/>
                  <a:chOff x="3750225" y="-93219"/>
                  <a:chExt cx="1069969" cy="1079355"/>
                </a:xfrm>
              </p:grpSpPr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3799594" y="-34464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3750225" y="-93219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2" name="Google Shape;42;p2"/>
              <p:cNvSpPr/>
              <p:nvPr/>
            </p:nvSpPr>
            <p:spPr>
              <a:xfrm>
                <a:off x="5535936" y="1152940"/>
                <a:ext cx="232200" cy="232200"/>
              </a:xfrm>
              <a:prstGeom prst="star4">
                <a:avLst>
                  <a:gd fmla="val 125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7809973" y="2554402"/>
              <a:ext cx="896702" cy="946111"/>
              <a:chOff x="611807" y="3895284"/>
              <a:chExt cx="896702" cy="896702"/>
            </a:xfrm>
          </p:grpSpPr>
          <p:grpSp>
            <p:nvGrpSpPr>
              <p:cNvPr id="44" name="Google Shape;44;p2"/>
              <p:cNvGrpSpPr/>
              <p:nvPr/>
            </p:nvGrpSpPr>
            <p:grpSpPr>
              <a:xfrm>
                <a:off x="611807" y="3895284"/>
                <a:ext cx="896702" cy="896702"/>
                <a:chOff x="2589036" y="988300"/>
                <a:chExt cx="1101600" cy="1101600"/>
              </a:xfrm>
            </p:grpSpPr>
            <p:sp>
              <p:nvSpPr>
                <p:cNvPr id="45" name="Google Shape;45;p2"/>
                <p:cNvSpPr/>
                <p:nvPr/>
              </p:nvSpPr>
              <p:spPr>
                <a:xfrm>
                  <a:off x="2589036" y="988300"/>
                  <a:ext cx="1101600" cy="11016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2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793800" y="1195675"/>
                  <a:ext cx="798000" cy="7980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94950" y="1103875"/>
                  <a:ext cx="798000" cy="79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" name="Google Shape;48;p2"/>
              <p:cNvSpPr/>
              <p:nvPr/>
            </p:nvSpPr>
            <p:spPr>
              <a:xfrm rot="-2700000">
                <a:off x="881188" y="4169033"/>
                <a:ext cx="288924" cy="288924"/>
              </a:xfrm>
              <a:prstGeom prst="plus">
                <a:avLst>
                  <a:gd fmla="val 4405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" name="Google Shape;49;p2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2" name="Google Shape;52;p2"/>
          <p:cNvSpPr txBox="1"/>
          <p:nvPr>
            <p:ph idx="3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"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1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1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5" name="Google Shape;225;p11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 1">
  <p:cSld name="CUSTOM_10_1_1"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2"/>
          <p:cNvSpPr txBox="1"/>
          <p:nvPr>
            <p:ph idx="1" type="body"/>
          </p:nvPr>
        </p:nvSpPr>
        <p:spPr>
          <a:xfrm>
            <a:off x="506025" y="6431700"/>
            <a:ext cx="77130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229" name="Google Shape;229;p12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2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4" name="Google Shape;234;p12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35" name="Google Shape;235;p12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type="title"/>
          </p:nvPr>
        </p:nvSpPr>
        <p:spPr>
          <a:xfrm>
            <a:off x="715550" y="3808133"/>
            <a:ext cx="36189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8" name="Google Shape;238;p13"/>
          <p:cNvSpPr txBox="1"/>
          <p:nvPr>
            <p:ph hasCustomPrompt="1" idx="2" type="title"/>
          </p:nvPr>
        </p:nvSpPr>
        <p:spPr>
          <a:xfrm>
            <a:off x="964534" y="1705596"/>
            <a:ext cx="1034700" cy="126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6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/>
          <p:nvPr>
            <p:ph idx="1" type="subTitle"/>
          </p:nvPr>
        </p:nvSpPr>
        <p:spPr>
          <a:xfrm>
            <a:off x="715550" y="4974000"/>
            <a:ext cx="4251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3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41" name="Google Shape;241;p13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242" name="Google Shape;242;p1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3" name="Google Shape;243;p1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44" name="Google Shape;244;p1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6" name="Google Shape;246;p13"/>
          <p:cNvSpPr txBox="1"/>
          <p:nvPr>
            <p:ph hasCustomPrompt="1" idx="4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2"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2" name="Google Shape;252;p14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53" name="Google Shape;253;p1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54" name="Google Shape;254;p1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5" name="Google Shape;255;p1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56" name="Google Shape;256;p1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8" name="Google Shape;258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1" name="Google Shape;261;p15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3" name="Google Shape;263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7" name="Google Shape;267;p15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" name="Google Shape;268;p15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" name="Google Shape;273;p1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4" name="Google Shape;27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78" name="Google Shape;278;p16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79" name="Google Shape;279;p1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1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83" name="Google Shape;283;p1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84" name="Google Shape;284;p1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p1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88" name="Google Shape;288;p1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">
  <p:cSld name="TITLE_AND_BODY_1_6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99" name="Google Shape;299;p1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00" name="Google Shape;300;p1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1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04" name="Google Shape;304;p1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05" name="Google Shape;305;p1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1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09" name="Google Shape;309;p1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312" name="Google Shape;312;p17"/>
          <p:cNvCxnSpPr/>
          <p:nvPr/>
        </p:nvCxnSpPr>
        <p:spPr>
          <a:xfrm>
            <a:off x="471800" y="3575775"/>
            <a:ext cx="79617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3" name="Google Shape;313;p17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17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" name="Google Shape;315;p17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16" name="Google Shape;316;p17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 1">
  <p:cSld name="TITLE_AND_BODY_1_6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9" name="Google Shape;319;p1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1" name="Google Shape;321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26" name="Google Shape;326;p1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1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30" name="Google Shape;330;p1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31" name="Google Shape;331;p1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1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35" name="Google Shape;335;p1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8" name="Google Shape;338;p18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18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0" name="Google Shape;340;p18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41" name="Google Shape;341;p18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">
  <p:cSld name="TITLE_AND_BODY_1_3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48" name="Google Shape;348;p1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49" name="Google Shape;349;p1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1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53" name="Google Shape;353;p1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54" name="Google Shape;354;p1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" name="Google Shape;357;p1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58" name="Google Shape;358;p1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1" name="Google Shape;361;p19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p19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3" name="Google Shape;363;p19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4" name="Google Shape;364;p1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 1">
  <p:cSld name="TITLE_AND_BODY_1_3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71" name="Google Shape;371;p2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72" name="Google Shape;372;p2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76" name="Google Shape;376;p2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77" name="Google Shape;377;p2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" name="Google Shape;380;p2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81" name="Google Shape;381;p2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4" name="Google Shape;384;p20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85" name="Google Shape;385;p20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86" name="Google Shape;386;p20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7" name="Google Shape;387;p20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8" name="Google Shape;388;p20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9" name="Google Shape;389;p2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">
  <p:cSld name="TITLE_2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 b="0" l="33368" r="0" t="0"/>
          <a:stretch/>
        </p:blipFill>
        <p:spPr>
          <a:xfrm>
            <a:off x="604756" y="2015746"/>
            <a:ext cx="3514500" cy="351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" name="Google Shape;59;p3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61" name="Google Shape;61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flipH="1">
            <a:off x="3513676" y="730006"/>
            <a:ext cx="1887821" cy="1628994"/>
            <a:chOff x="3337500" y="1640525"/>
            <a:chExt cx="3773378" cy="3085800"/>
          </a:xfrm>
        </p:grpSpPr>
        <p:sp>
          <p:nvSpPr>
            <p:cNvPr id="65" name="Google Shape;65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69" name="Google Shape;69;p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" name="Google Shape;77;p3"/>
          <p:cNvGrpSpPr/>
          <p:nvPr/>
        </p:nvGrpSpPr>
        <p:grpSpPr>
          <a:xfrm>
            <a:off x="2894994" y="1559061"/>
            <a:ext cx="1016876" cy="1072905"/>
            <a:chOff x="5143612" y="760610"/>
            <a:chExt cx="1016876" cy="1016876"/>
          </a:xfrm>
        </p:grpSpPr>
        <p:grpSp>
          <p:nvGrpSpPr>
            <p:cNvPr id="78" name="Google Shape;78;p3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" name="Google Shape;80;p3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81" name="Google Shape;81;p3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" name="Google Shape;83;p3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770673" y="1361302"/>
            <a:ext cx="896702" cy="946111"/>
            <a:chOff x="611807" y="3895284"/>
            <a:chExt cx="896702" cy="896702"/>
          </a:xfrm>
        </p:grpSpPr>
        <p:grpSp>
          <p:nvGrpSpPr>
            <p:cNvPr id="85" name="Google Shape;85;p3"/>
            <p:cNvGrpSpPr/>
            <p:nvPr/>
          </p:nvGrpSpPr>
          <p:grpSpPr>
            <a:xfrm>
              <a:off x="611807" y="3895284"/>
              <a:ext cx="896702" cy="896702"/>
              <a:chOff x="2589036" y="988300"/>
              <a:chExt cx="1101600" cy="1101600"/>
            </a:xfrm>
          </p:grpSpPr>
          <p:sp>
            <p:nvSpPr>
              <p:cNvPr id="86" name="Google Shape;86;p3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3"/>
            <p:cNvSpPr/>
            <p:nvPr/>
          </p:nvSpPr>
          <p:spPr>
            <a:xfrm rot="-2700000">
              <a:off x="881188" y="4169033"/>
              <a:ext cx="288924" cy="288924"/>
            </a:xfrm>
            <a:prstGeom prst="plus">
              <a:avLst>
                <a:gd fmla="val 4405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93" name="Google Shape;9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96" name="Google Shape;96;p3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97" name="Google Shape;97;p3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3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9"/>
              </a:rPr>
              <a:t>http://iclass.tku.edu.tw</a:t>
            </a:r>
            <a:endParaRPr sz="2200" u="sng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">
  <p:cSld name="TITLE_AND_BODY_1_3_1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96" name="Google Shape;396;p2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97" name="Google Shape;397;p2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01" name="Google Shape;401;p2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02" name="Google Shape;402;p2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" name="Google Shape;405;p2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06" name="Google Shape;406;p2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9" name="Google Shape;409;p21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10" name="Google Shape;410;p21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11" name="Google Shape;411;p21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21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3" name="Google Shape;413;p2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4" name="Google Shape;414;p21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15" name="Google Shape;415;p21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6" name="Google Shape;416;p2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 1">
  <p:cSld name="TITLE_AND_BODY_1_3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2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22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1" name="Google Shape;421;p22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2" name="Google Shape;422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26" name="Google Shape;426;p2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27" name="Google Shape;427;p2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2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31" name="Google Shape;431;p2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" name="Google Shape;435;p2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36" name="Google Shape;436;p2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9" name="Google Shape;439;p22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p2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4" name="Google Shape;444;p2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5" name="Google Shape;445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9" name="Google Shape;449;p23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">
  <p:cSld name="TITLE_AND_BODY_1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/>
          <p:nvPr/>
        </p:nvSpPr>
        <p:spPr>
          <a:xfrm>
            <a:off x="8218880" y="5897940"/>
            <a:ext cx="733188" cy="733188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8332726" y="6025900"/>
            <a:ext cx="531699" cy="531699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8300619" y="5984812"/>
            <a:ext cx="531699" cy="5316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5" name="Google Shape;455;p24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56" name="Google Shape;456;p2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7" name="Google Shape;457;p24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58" name="Google Shape;458;p2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459" name="Google Shape;459;p2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0" name="Google Shape;460;p2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461" name="Google Shape;461;p2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3" name="Google Shape;463;p24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64" name="Google Shape;464;p24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65" name="Google Shape;465;p24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4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" name="Google Shape;468;p24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69" name="Google Shape;469;p24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4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4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2" name="Google Shape;472;p24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473" name="Google Shape;473;p2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6" name="Google Shape;476;p24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477" name="Google Shape;477;p24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78" name="Google Shape;478;p24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9" name="Google Shape;479;p24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">
  <p:cSld name="TITLE_AND_BODY_1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5" name="Google Shape;485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6" name="Google Shape;486;p25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87" name="Google Shape;487;p2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488" name="Google Shape;488;p2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89" name="Google Shape;489;p2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490" name="Google Shape;490;p2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2" name="Google Shape;492;p25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93" name="Google Shape;493;p25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94" name="Google Shape;494;p25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5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" name="Google Shape;497;p25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98" name="Google Shape;498;p25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5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1" name="Google Shape;501;p25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02" name="Google Shape;502;p2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5" name="Google Shape;505;p25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06" name="Google Shape;506;p25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7" name="Google Shape;507;p25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">
  <p:cSld name="TITLE_AND_BODY_1_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6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0" name="Google Shape;510;p26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1" name="Google Shape;511;p26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512" name="Google Shape;512;p26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13" name="Google Shape;513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17" name="Google Shape;517;p26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18" name="Google Shape;518;p2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19" name="Google Shape;519;p2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20" name="Google Shape;520;p2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2" name="Google Shape;522;p26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23" name="Google Shape;523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2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27" name="Google Shape;527;p2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28" name="Google Shape;528;p2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" name="Google Shape;531;p2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32" name="Google Shape;532;p2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">
  <p:cSld name="TITLE_AND_BODY_1_1_2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0" name="Google Shape;540;p27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41" name="Google Shape;541;p2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2" name="Google Shape;542;p27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43" name="Google Shape;543;p2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44" name="Google Shape;544;p2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45" name="Google Shape;545;p2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46" name="Google Shape;546;p2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8" name="Google Shape;548;p27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549" name="Google Shape;549;p27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27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553" name="Google Shape;553;p27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27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57" name="Google Shape;557;p2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0" name="Google Shape;560;p27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61" name="Google Shape;561;p27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62" name="Google Shape;562;p27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3" name="Google Shape;563;p27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">
  <p:cSld name="TITLE_AND_BODY_1_1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9" name="Google Shape;569;p2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0" name="Google Shape;570;p28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71" name="Google Shape;571;p2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72" name="Google Shape;572;p2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73" name="Google Shape;573;p2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74" name="Google Shape;574;p2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6" name="Google Shape;576;p28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577" name="Google Shape;577;p28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28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581" name="Google Shape;581;p28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28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85" name="Google Shape;585;p2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8" name="Google Shape;588;p28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89" name="Google Shape;589;p28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0" name="Google Shape;590;p28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 1">
  <p:cSld name="TITLE_AND_BODY_1_2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9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3" name="Google Shape;593;p2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4" name="Google Shape;594;p29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595" name="Google Shape;595;p29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96" name="Google Shape;596;p2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00" name="Google Shape;600;p2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01" name="Google Shape;601;p2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02" name="Google Shape;602;p2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03" name="Google Shape;603;p2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5" name="Google Shape;605;p29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06" name="Google Shape;606;p2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2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610" name="Google Shape;610;p2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611" name="Google Shape;611;p2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4" name="Google Shape;614;p2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615" name="Google Shape;615;p2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 1">
  <p:cSld name="TITLE_AND_BODY_1_1_2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3" name="Google Shape;623;p30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24" name="Google Shape;624;p3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5" name="Google Shape;625;p30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26" name="Google Shape;626;p3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27" name="Google Shape;627;p3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28" name="Google Shape;628;p3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29" name="Google Shape;629;p3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1" name="Google Shape;631;p30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32" name="Google Shape;632;p30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0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36" name="Google Shape;636;p30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40" name="Google Shape;640;p3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44" name="Google Shape;644;p30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45" name="Google Shape;645;p30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6" name="Google Shape;646;p30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">
  <p:cSld name="TITLE_2_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110" name="Google Shape;110;p4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111" name="Google Shape;111;p4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4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7"/>
              </a:rPr>
              <a:t>http://iclass.tku.edu.tw</a:t>
            </a:r>
            <a:endParaRPr sz="2200" u="sng"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8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 1">
  <p:cSld name="TITLE_AND_BODY_1_1_1_1_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2" name="Google Shape;652;p3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3" name="Google Shape;653;p3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54" name="Google Shape;654;p3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55" name="Google Shape;655;p3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56" name="Google Shape;656;p3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57" name="Google Shape;657;p3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9" name="Google Shape;659;p31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60" name="Google Shape;660;p31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31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64" name="Google Shape;664;p31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31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68" name="Google Shape;668;p3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71" name="Google Shape;671;p31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72" name="Google Shape;672;p31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3" name="Google Shape;673;p31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6" name="Google Shape;676;p32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77" name="Google Shape;677;p3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78" name="Google Shape;678;p3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9" name="Google Shape;679;p3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80" name="Google Shape;680;p3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2" name="Google Shape;682;p3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8" name="Google Shape;688;p3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">
  <p:cSld name="BIG_NUMBER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4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4" name="Google Shape;694;p34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3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6" name="Google Shape;696;p34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97" name="Google Shape;697;p34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698" name="Google Shape;698;p3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9" name="Google Shape;699;p3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00" name="Google Shape;700;p3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2" name="Google Shape;702;p34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4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4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4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 1">
  <p:cSld name="BIG_NUMBER_1_1">
    <p:bg>
      <p:bgPr>
        <a:solidFill>
          <a:schemeClr val="dk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5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8" name="Google Shape;708;p35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35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10" name="Google Shape;710;p35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711" name="Google Shape;711;p3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12" name="Google Shape;712;p3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5" name="Google Shape;715;p3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9" name="Google Shape;719;p35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淡江資圖</a:t>
            </a:r>
            <a:r>
              <a:rPr b="1" lang="zh-TW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 112-2</a:t>
            </a:r>
            <a:endParaRPr b="1" sz="10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1">
  <p:cSld name="CUSTOM_8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6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22" name="Google Shape;722;p3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7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25" name="Google Shape;725;p3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26" name="Google Shape;726;p3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7" name="Google Shape;727;p3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0" name="Google Shape;730;p3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1" name="Google Shape;731;p37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32" name="Google Shape;732;p3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8"/>
          <p:cNvSpPr txBox="1"/>
          <p:nvPr>
            <p:ph idx="1" type="body"/>
          </p:nvPr>
        </p:nvSpPr>
        <p:spPr>
          <a:xfrm>
            <a:off x="4449350" y="2235600"/>
            <a:ext cx="39474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5" name="Google Shape;735;p3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6" name="Google Shape;736;p38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37" name="Google Shape;737;p3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38" name="Google Shape;738;p3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39" name="Google Shape;739;p3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40" name="Google Shape;740;p3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2" name="Google Shape;742;p38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43" name="Google Shape;743;p3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9"/>
          <p:cNvSpPr txBox="1"/>
          <p:nvPr>
            <p:ph type="title"/>
          </p:nvPr>
        </p:nvSpPr>
        <p:spPr>
          <a:xfrm>
            <a:off x="1868100" y="1785917"/>
            <a:ext cx="5407800" cy="33351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6" name="Google Shape;746;p39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47" name="Google Shape;747;p39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48" name="Google Shape;748;p3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9" name="Google Shape;749;p3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50" name="Google Shape;750;p3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2" name="Google Shape;752;p39"/>
          <p:cNvSpPr txBox="1"/>
          <p:nvPr>
            <p:ph hasCustomPrompt="1" idx="2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53" name="Google Shape;753;p3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0"/>
          <p:cNvSpPr txBox="1"/>
          <p:nvPr>
            <p:ph type="title"/>
          </p:nvPr>
        </p:nvSpPr>
        <p:spPr>
          <a:xfrm>
            <a:off x="4872701" y="2837260"/>
            <a:ext cx="34245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6" name="Google Shape;756;p40"/>
          <p:cNvSpPr txBox="1"/>
          <p:nvPr>
            <p:ph idx="1" type="subTitle"/>
          </p:nvPr>
        </p:nvSpPr>
        <p:spPr>
          <a:xfrm>
            <a:off x="3598750" y="3901225"/>
            <a:ext cx="48294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7" name="Google Shape;757;p40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58" name="Google Shape;758;p4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59" name="Google Shape;759;p4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60" name="Google Shape;760;p4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61" name="Google Shape;761;p4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3" name="Google Shape;763;p40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64" name="Google Shape;764;p4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">
  <p:cSld name="TITLE_2_1_2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1"/>
          <p:cNvSpPr txBox="1"/>
          <p:nvPr>
            <p:ph idx="1" type="body"/>
          </p:nvPr>
        </p:nvSpPr>
        <p:spPr>
          <a:xfrm>
            <a:off x="715550" y="1274652"/>
            <a:ext cx="77130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</a:lstStyle>
          <a:p/>
        </p:txBody>
      </p:sp>
      <p:sp>
        <p:nvSpPr>
          <p:cNvPr id="767" name="Google Shape;767;p41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68" name="Google Shape;768;p41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69" name="Google Shape;769;p4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70" name="Google Shape;770;p4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71" name="Google Shape;771;p4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3" name="Google Shape;773;p41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74" name="Google Shape;774;p4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2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42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79" name="Google Shape;779;p4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80" name="Google Shape;780;p4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81" name="Google Shape;781;p4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82" name="Google Shape;782;p4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4" name="Google Shape;784;p42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85" name="Google Shape;785;p4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0" name="Google Shape;790;p44"/>
          <p:cNvSpPr txBox="1"/>
          <p:nvPr>
            <p:ph hasCustomPrompt="1" idx="2" type="title"/>
          </p:nvPr>
        </p:nvSpPr>
        <p:spPr>
          <a:xfrm>
            <a:off x="795100" y="2521198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91" name="Google Shape;791;p44"/>
          <p:cNvSpPr txBox="1"/>
          <p:nvPr>
            <p:ph idx="1" type="subTitle"/>
          </p:nvPr>
        </p:nvSpPr>
        <p:spPr>
          <a:xfrm>
            <a:off x="1688401" y="2862600"/>
            <a:ext cx="2529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44"/>
          <p:cNvSpPr txBox="1"/>
          <p:nvPr>
            <p:ph idx="3" type="subTitle"/>
          </p:nvPr>
        </p:nvSpPr>
        <p:spPr>
          <a:xfrm>
            <a:off x="1688001" y="2274200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44"/>
          <p:cNvSpPr txBox="1"/>
          <p:nvPr>
            <p:ph hasCustomPrompt="1" idx="4" type="title"/>
          </p:nvPr>
        </p:nvSpPr>
        <p:spPr>
          <a:xfrm>
            <a:off x="795100" y="4422484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94" name="Google Shape;794;p44"/>
          <p:cNvSpPr txBox="1"/>
          <p:nvPr>
            <p:ph idx="5" type="subTitle"/>
          </p:nvPr>
        </p:nvSpPr>
        <p:spPr>
          <a:xfrm>
            <a:off x="1688350" y="4737867"/>
            <a:ext cx="25293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44"/>
          <p:cNvSpPr txBox="1"/>
          <p:nvPr>
            <p:ph idx="6" type="subTitle"/>
          </p:nvPr>
        </p:nvSpPr>
        <p:spPr>
          <a:xfrm>
            <a:off x="1687950" y="4144967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44"/>
          <p:cNvSpPr txBox="1"/>
          <p:nvPr>
            <p:ph hasCustomPrompt="1" idx="7" type="title"/>
          </p:nvPr>
        </p:nvSpPr>
        <p:spPr>
          <a:xfrm>
            <a:off x="5024399" y="2540801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97" name="Google Shape;797;p44"/>
          <p:cNvSpPr txBox="1"/>
          <p:nvPr>
            <p:ph idx="8" type="subTitle"/>
          </p:nvPr>
        </p:nvSpPr>
        <p:spPr>
          <a:xfrm>
            <a:off x="5896725" y="2862600"/>
            <a:ext cx="24957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44"/>
          <p:cNvSpPr txBox="1"/>
          <p:nvPr>
            <p:ph idx="9" type="subTitle"/>
          </p:nvPr>
        </p:nvSpPr>
        <p:spPr>
          <a:xfrm>
            <a:off x="5896675" y="2274200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9" name="Google Shape;799;p44"/>
          <p:cNvSpPr txBox="1"/>
          <p:nvPr>
            <p:ph hasCustomPrompt="1" idx="13" type="title"/>
          </p:nvPr>
        </p:nvSpPr>
        <p:spPr>
          <a:xfrm>
            <a:off x="5024399" y="4420767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00" name="Google Shape;800;p44"/>
          <p:cNvSpPr txBox="1"/>
          <p:nvPr>
            <p:ph idx="14" type="subTitle"/>
          </p:nvPr>
        </p:nvSpPr>
        <p:spPr>
          <a:xfrm>
            <a:off x="5896777" y="4718834"/>
            <a:ext cx="24957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44"/>
          <p:cNvSpPr txBox="1"/>
          <p:nvPr>
            <p:ph idx="15" type="subTitle"/>
          </p:nvPr>
        </p:nvSpPr>
        <p:spPr>
          <a:xfrm>
            <a:off x="5896728" y="4130433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44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03" name="Google Shape;803;p4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04" name="Google Shape;804;p4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05" name="Google Shape;805;p4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06" name="Google Shape;806;p4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8" name="Google Shape;808;p44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09" name="Google Shape;809;p4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 txBox="1"/>
          <p:nvPr>
            <p:ph idx="1" type="subTitle"/>
          </p:nvPr>
        </p:nvSpPr>
        <p:spPr>
          <a:xfrm>
            <a:off x="993577" y="4396333"/>
            <a:ext cx="41469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solidFill>
                  <a:srgbClr val="191919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45"/>
          <p:cNvSpPr txBox="1"/>
          <p:nvPr>
            <p:ph idx="2" type="subTitle"/>
          </p:nvPr>
        </p:nvSpPr>
        <p:spPr>
          <a:xfrm>
            <a:off x="715550" y="2096567"/>
            <a:ext cx="6963900" cy="18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45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14" name="Google Shape;814;p45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15" name="Google Shape;815;p4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16" name="Google Shape;816;p4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17" name="Google Shape;817;p4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9" name="Google Shape;819;p45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20" name="Google Shape;820;p4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6"/>
          <p:cNvSpPr txBox="1"/>
          <p:nvPr>
            <p:ph idx="1" type="subTitle"/>
          </p:nvPr>
        </p:nvSpPr>
        <p:spPr>
          <a:xfrm>
            <a:off x="8348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46"/>
          <p:cNvSpPr txBox="1"/>
          <p:nvPr>
            <p:ph idx="2" type="subTitle"/>
          </p:nvPr>
        </p:nvSpPr>
        <p:spPr>
          <a:xfrm>
            <a:off x="8348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46"/>
          <p:cNvSpPr txBox="1"/>
          <p:nvPr>
            <p:ph idx="3" type="subTitle"/>
          </p:nvPr>
        </p:nvSpPr>
        <p:spPr>
          <a:xfrm>
            <a:off x="343055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46"/>
          <p:cNvSpPr txBox="1"/>
          <p:nvPr>
            <p:ph idx="4" type="subTitle"/>
          </p:nvPr>
        </p:nvSpPr>
        <p:spPr>
          <a:xfrm>
            <a:off x="343055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60263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46"/>
          <p:cNvSpPr txBox="1"/>
          <p:nvPr>
            <p:ph idx="6" type="subTitle"/>
          </p:nvPr>
        </p:nvSpPr>
        <p:spPr>
          <a:xfrm>
            <a:off x="60263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46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9" name="Google Shape;829;p46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30" name="Google Shape;830;p46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31" name="Google Shape;831;p4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32" name="Google Shape;832;p4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33" name="Google Shape;833;p4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5" name="Google Shape;835;p46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36" name="Google Shape;836;p4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3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7"/>
          <p:cNvSpPr txBox="1"/>
          <p:nvPr>
            <p:ph idx="1" type="subTitle"/>
          </p:nvPr>
        </p:nvSpPr>
        <p:spPr>
          <a:xfrm>
            <a:off x="9872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47"/>
          <p:cNvSpPr txBox="1"/>
          <p:nvPr>
            <p:ph idx="2" type="subTitle"/>
          </p:nvPr>
        </p:nvSpPr>
        <p:spPr>
          <a:xfrm>
            <a:off x="9872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47"/>
          <p:cNvSpPr txBox="1"/>
          <p:nvPr>
            <p:ph idx="3" type="subTitle"/>
          </p:nvPr>
        </p:nvSpPr>
        <p:spPr>
          <a:xfrm>
            <a:off x="343055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47"/>
          <p:cNvSpPr txBox="1"/>
          <p:nvPr>
            <p:ph idx="4" type="subTitle"/>
          </p:nvPr>
        </p:nvSpPr>
        <p:spPr>
          <a:xfrm flipH="1">
            <a:off x="58739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47"/>
          <p:cNvSpPr txBox="1"/>
          <p:nvPr>
            <p:ph idx="5" type="subTitle"/>
          </p:nvPr>
        </p:nvSpPr>
        <p:spPr>
          <a:xfrm>
            <a:off x="58739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47"/>
          <p:cNvSpPr txBox="1"/>
          <p:nvPr>
            <p:ph idx="6" type="subTitle"/>
          </p:nvPr>
        </p:nvSpPr>
        <p:spPr>
          <a:xfrm flipH="1">
            <a:off x="343055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5" name="Google Shape;845;p47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46" name="Google Shape;846;p4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47" name="Google Shape;847;p4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48" name="Google Shape;848;p4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49" name="Google Shape;849;p4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1" name="Google Shape;851;p47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52" name="Google Shape;852;p4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2_2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8"/>
          <p:cNvSpPr txBox="1"/>
          <p:nvPr>
            <p:ph idx="1" type="subTitle"/>
          </p:nvPr>
        </p:nvSpPr>
        <p:spPr>
          <a:xfrm>
            <a:off x="2627850" y="26295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48"/>
          <p:cNvSpPr txBox="1"/>
          <p:nvPr>
            <p:ph idx="2" type="subTitle"/>
          </p:nvPr>
        </p:nvSpPr>
        <p:spPr>
          <a:xfrm>
            <a:off x="2627850" y="1991393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48"/>
          <p:cNvSpPr txBox="1"/>
          <p:nvPr>
            <p:ph idx="3" type="subTitle"/>
          </p:nvPr>
        </p:nvSpPr>
        <p:spPr>
          <a:xfrm>
            <a:off x="2627850" y="45947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48"/>
          <p:cNvSpPr txBox="1"/>
          <p:nvPr>
            <p:ph idx="4" type="subTitle"/>
          </p:nvPr>
        </p:nvSpPr>
        <p:spPr>
          <a:xfrm>
            <a:off x="2627850" y="3956592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4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9" name="Google Shape;859;p48"/>
          <p:cNvSpPr txBox="1"/>
          <p:nvPr>
            <p:ph idx="5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60" name="Google Shape;860;p4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61" name="Google Shape;861;p4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62" name="Google Shape;862;p4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63" name="Google Shape;863;p4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5" name="Google Shape;865;p48"/>
          <p:cNvSpPr txBox="1"/>
          <p:nvPr>
            <p:ph hasCustomPrompt="1" idx="6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66" name="Google Shape;866;p4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2_2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9"/>
          <p:cNvSpPr txBox="1"/>
          <p:nvPr>
            <p:ph idx="1" type="body"/>
          </p:nvPr>
        </p:nvSpPr>
        <p:spPr>
          <a:xfrm>
            <a:off x="71555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9" name="Google Shape;869;p4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0" name="Google Shape;870;p49"/>
          <p:cNvSpPr txBox="1"/>
          <p:nvPr>
            <p:ph idx="2" type="body"/>
          </p:nvPr>
        </p:nvSpPr>
        <p:spPr>
          <a:xfrm>
            <a:off x="457200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1" name="Google Shape;871;p49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72" name="Google Shape;872;p4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73" name="Google Shape;873;p4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74" name="Google Shape;874;p4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75" name="Google Shape;875;p4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7" name="Google Shape;877;p49"/>
          <p:cNvSpPr txBox="1"/>
          <p:nvPr>
            <p:ph hasCustomPrompt="1" idx="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78" name="Google Shape;878;p4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0"/>
          <p:cNvSpPr txBox="1"/>
          <p:nvPr>
            <p:ph idx="1" type="subTitle"/>
          </p:nvPr>
        </p:nvSpPr>
        <p:spPr>
          <a:xfrm>
            <a:off x="10557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50"/>
          <p:cNvSpPr txBox="1"/>
          <p:nvPr>
            <p:ph idx="2" type="subTitle"/>
          </p:nvPr>
        </p:nvSpPr>
        <p:spPr>
          <a:xfrm>
            <a:off x="10557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50"/>
          <p:cNvSpPr txBox="1"/>
          <p:nvPr>
            <p:ph idx="3" type="subTitle"/>
          </p:nvPr>
        </p:nvSpPr>
        <p:spPr>
          <a:xfrm>
            <a:off x="365145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50"/>
          <p:cNvSpPr txBox="1"/>
          <p:nvPr>
            <p:ph idx="4" type="subTitle"/>
          </p:nvPr>
        </p:nvSpPr>
        <p:spPr>
          <a:xfrm>
            <a:off x="365145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50"/>
          <p:cNvSpPr txBox="1"/>
          <p:nvPr>
            <p:ph idx="5" type="subTitle"/>
          </p:nvPr>
        </p:nvSpPr>
        <p:spPr>
          <a:xfrm>
            <a:off x="62472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50"/>
          <p:cNvSpPr txBox="1"/>
          <p:nvPr>
            <p:ph idx="6" type="subTitle"/>
          </p:nvPr>
        </p:nvSpPr>
        <p:spPr>
          <a:xfrm>
            <a:off x="62472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6" name="Google Shape;886;p5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7" name="Google Shape;887;p50"/>
          <p:cNvSpPr txBox="1"/>
          <p:nvPr>
            <p:ph idx="7" type="subTitle"/>
          </p:nvPr>
        </p:nvSpPr>
        <p:spPr>
          <a:xfrm>
            <a:off x="10557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50"/>
          <p:cNvSpPr txBox="1"/>
          <p:nvPr>
            <p:ph idx="8" type="subTitle"/>
          </p:nvPr>
        </p:nvSpPr>
        <p:spPr>
          <a:xfrm>
            <a:off x="10557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50"/>
          <p:cNvSpPr txBox="1"/>
          <p:nvPr>
            <p:ph idx="9" type="subTitle"/>
          </p:nvPr>
        </p:nvSpPr>
        <p:spPr>
          <a:xfrm>
            <a:off x="365145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50"/>
          <p:cNvSpPr txBox="1"/>
          <p:nvPr>
            <p:ph idx="13" type="subTitle"/>
          </p:nvPr>
        </p:nvSpPr>
        <p:spPr>
          <a:xfrm>
            <a:off x="365145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50"/>
          <p:cNvSpPr txBox="1"/>
          <p:nvPr>
            <p:ph idx="14" type="subTitle"/>
          </p:nvPr>
        </p:nvSpPr>
        <p:spPr>
          <a:xfrm>
            <a:off x="62472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50"/>
          <p:cNvSpPr txBox="1"/>
          <p:nvPr>
            <p:ph idx="15" type="subTitle"/>
          </p:nvPr>
        </p:nvSpPr>
        <p:spPr>
          <a:xfrm>
            <a:off x="62472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50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94" name="Google Shape;894;p5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95" name="Google Shape;895;p5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96" name="Google Shape;896;p5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97" name="Google Shape;897;p5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9" name="Google Shape;899;p50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00" name="Google Shape;900;p5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 1">
  <p:cSld name="TITLE_2_1_2_1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</a:t>
            </a: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1"/>
          <p:cNvSpPr txBox="1"/>
          <p:nvPr>
            <p:ph idx="1" type="subTitle"/>
          </p:nvPr>
        </p:nvSpPr>
        <p:spPr>
          <a:xfrm>
            <a:off x="205642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51"/>
          <p:cNvSpPr txBox="1"/>
          <p:nvPr>
            <p:ph idx="2" type="subTitle"/>
          </p:nvPr>
        </p:nvSpPr>
        <p:spPr>
          <a:xfrm>
            <a:off x="205642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4" name="Google Shape;904;p51"/>
          <p:cNvSpPr txBox="1"/>
          <p:nvPr>
            <p:ph idx="3" type="subTitle"/>
          </p:nvPr>
        </p:nvSpPr>
        <p:spPr>
          <a:xfrm>
            <a:off x="587137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51"/>
          <p:cNvSpPr txBox="1"/>
          <p:nvPr>
            <p:ph idx="4" type="subTitle"/>
          </p:nvPr>
        </p:nvSpPr>
        <p:spPr>
          <a:xfrm>
            <a:off x="587137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6" name="Google Shape;906;p5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7" name="Google Shape;907;p51"/>
          <p:cNvSpPr txBox="1"/>
          <p:nvPr>
            <p:ph idx="5" type="subTitle"/>
          </p:nvPr>
        </p:nvSpPr>
        <p:spPr>
          <a:xfrm>
            <a:off x="205642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8" name="Google Shape;908;p51"/>
          <p:cNvSpPr txBox="1"/>
          <p:nvPr>
            <p:ph idx="6" type="subTitle"/>
          </p:nvPr>
        </p:nvSpPr>
        <p:spPr>
          <a:xfrm>
            <a:off x="205642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51"/>
          <p:cNvSpPr txBox="1"/>
          <p:nvPr>
            <p:ph idx="7" type="subTitle"/>
          </p:nvPr>
        </p:nvSpPr>
        <p:spPr>
          <a:xfrm>
            <a:off x="587137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51"/>
          <p:cNvSpPr txBox="1"/>
          <p:nvPr>
            <p:ph idx="8" type="subTitle"/>
          </p:nvPr>
        </p:nvSpPr>
        <p:spPr>
          <a:xfrm>
            <a:off x="587137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51"/>
          <p:cNvSpPr txBox="1"/>
          <p:nvPr>
            <p:ph idx="9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12" name="Google Shape;912;p5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13" name="Google Shape;913;p5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14" name="Google Shape;914;p5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15" name="Google Shape;915;p5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5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7" name="Google Shape;917;p51"/>
          <p:cNvSpPr txBox="1"/>
          <p:nvPr>
            <p:ph hasCustomPrompt="1" idx="1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18" name="Google Shape;918;p5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2"/>
          <p:cNvSpPr txBox="1"/>
          <p:nvPr>
            <p:ph type="title"/>
          </p:nvPr>
        </p:nvSpPr>
        <p:spPr>
          <a:xfrm>
            <a:off x="2114388" y="4729300"/>
            <a:ext cx="49152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1" name="Google Shape;921;p52"/>
          <p:cNvSpPr txBox="1"/>
          <p:nvPr>
            <p:ph idx="1" type="subTitle"/>
          </p:nvPr>
        </p:nvSpPr>
        <p:spPr>
          <a:xfrm>
            <a:off x="2114413" y="5367133"/>
            <a:ext cx="49152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52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23" name="Google Shape;923;p5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24" name="Google Shape;924;p5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25" name="Google Shape;925;p5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26" name="Google Shape;926;p5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8" name="Google Shape;928;p52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29" name="Google Shape;929;p5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3"/>
          <p:cNvSpPr txBox="1"/>
          <p:nvPr>
            <p:ph type="title"/>
          </p:nvPr>
        </p:nvSpPr>
        <p:spPr>
          <a:xfrm>
            <a:off x="5782075" y="1462007"/>
            <a:ext cx="25704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32" name="Google Shape;932;p53"/>
          <p:cNvSpPr txBox="1"/>
          <p:nvPr>
            <p:ph idx="1" type="subTitle"/>
          </p:nvPr>
        </p:nvSpPr>
        <p:spPr>
          <a:xfrm>
            <a:off x="4751175" y="4190273"/>
            <a:ext cx="3601200" cy="1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53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34" name="Google Shape;934;p53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35" name="Google Shape;935;p5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36" name="Google Shape;936;p5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37" name="Google Shape;937;p5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5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9" name="Google Shape;939;p53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40" name="Google Shape;940;p5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4"/>
          <p:cNvSpPr txBox="1"/>
          <p:nvPr>
            <p:ph hasCustomPrompt="1" type="title"/>
          </p:nvPr>
        </p:nvSpPr>
        <p:spPr>
          <a:xfrm>
            <a:off x="4426075" y="1095600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43" name="Google Shape;943;p54"/>
          <p:cNvSpPr txBox="1"/>
          <p:nvPr>
            <p:ph idx="1" type="subTitle"/>
          </p:nvPr>
        </p:nvSpPr>
        <p:spPr>
          <a:xfrm>
            <a:off x="4426075" y="2024125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4" name="Google Shape;944;p54"/>
          <p:cNvSpPr txBox="1"/>
          <p:nvPr>
            <p:ph hasCustomPrompt="1" idx="2" type="title"/>
          </p:nvPr>
        </p:nvSpPr>
        <p:spPr>
          <a:xfrm>
            <a:off x="4426075" y="2865998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45" name="Google Shape;945;p54"/>
          <p:cNvSpPr txBox="1"/>
          <p:nvPr>
            <p:ph idx="3" type="subTitle"/>
          </p:nvPr>
        </p:nvSpPr>
        <p:spPr>
          <a:xfrm>
            <a:off x="4426075" y="3794663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p54"/>
          <p:cNvSpPr txBox="1"/>
          <p:nvPr>
            <p:ph hasCustomPrompt="1" idx="4" type="title"/>
          </p:nvPr>
        </p:nvSpPr>
        <p:spPr>
          <a:xfrm>
            <a:off x="4426075" y="4636553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47" name="Google Shape;947;p54"/>
          <p:cNvSpPr txBox="1"/>
          <p:nvPr>
            <p:ph idx="5" type="subTitle"/>
          </p:nvPr>
        </p:nvSpPr>
        <p:spPr>
          <a:xfrm>
            <a:off x="4426075" y="5565201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54"/>
          <p:cNvSpPr txBox="1"/>
          <p:nvPr>
            <p:ph idx="6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49" name="Google Shape;949;p54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50" name="Google Shape;950;p5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51" name="Google Shape;951;p5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52" name="Google Shape;952;p5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4" name="Google Shape;954;p54"/>
          <p:cNvSpPr txBox="1"/>
          <p:nvPr>
            <p:ph hasCustomPrompt="1" idx="7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55" name="Google Shape;955;p5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5"/>
          <p:cNvSpPr txBox="1"/>
          <p:nvPr>
            <p:ph idx="1" type="subTitle"/>
          </p:nvPr>
        </p:nvSpPr>
        <p:spPr>
          <a:xfrm>
            <a:off x="10634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55"/>
          <p:cNvSpPr txBox="1"/>
          <p:nvPr>
            <p:ph idx="2" type="subTitle"/>
          </p:nvPr>
        </p:nvSpPr>
        <p:spPr>
          <a:xfrm>
            <a:off x="10492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55"/>
          <p:cNvSpPr txBox="1"/>
          <p:nvPr>
            <p:ph idx="3" type="subTitle"/>
          </p:nvPr>
        </p:nvSpPr>
        <p:spPr>
          <a:xfrm>
            <a:off x="358295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55"/>
          <p:cNvSpPr txBox="1"/>
          <p:nvPr>
            <p:ph idx="4" type="subTitle"/>
          </p:nvPr>
        </p:nvSpPr>
        <p:spPr>
          <a:xfrm>
            <a:off x="356882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55"/>
          <p:cNvSpPr txBox="1"/>
          <p:nvPr>
            <p:ph idx="5" type="subTitle"/>
          </p:nvPr>
        </p:nvSpPr>
        <p:spPr>
          <a:xfrm>
            <a:off x="61025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2" name="Google Shape;962;p55"/>
          <p:cNvSpPr txBox="1"/>
          <p:nvPr>
            <p:ph idx="6" type="subTitle"/>
          </p:nvPr>
        </p:nvSpPr>
        <p:spPr>
          <a:xfrm>
            <a:off x="60883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5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4" name="Google Shape;964;p55"/>
          <p:cNvSpPr txBox="1"/>
          <p:nvPr>
            <p:ph hasCustomPrompt="1" idx="7" type="title"/>
          </p:nvPr>
        </p:nvSpPr>
        <p:spPr>
          <a:xfrm>
            <a:off x="9110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65" name="Google Shape;965;p55"/>
          <p:cNvSpPr txBox="1"/>
          <p:nvPr>
            <p:ph hasCustomPrompt="1" idx="8" type="title"/>
          </p:nvPr>
        </p:nvSpPr>
        <p:spPr>
          <a:xfrm>
            <a:off x="343055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66" name="Google Shape;966;p55"/>
          <p:cNvSpPr txBox="1"/>
          <p:nvPr>
            <p:ph hasCustomPrompt="1" idx="9" type="title"/>
          </p:nvPr>
        </p:nvSpPr>
        <p:spPr>
          <a:xfrm>
            <a:off x="59501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67" name="Google Shape;967;p55"/>
          <p:cNvSpPr txBox="1"/>
          <p:nvPr>
            <p:ph idx="1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68" name="Google Shape;968;p5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69" name="Google Shape;969;p5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70" name="Google Shape;970;p5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71" name="Google Shape;971;p5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3" name="Google Shape;973;p55"/>
          <p:cNvSpPr txBox="1"/>
          <p:nvPr>
            <p:ph hasCustomPrompt="1" idx="1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74" name="Google Shape;974;p5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6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77" name="Google Shape;977;p56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78" name="Google Shape;978;p56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79" name="Google Shape;979;p5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80" name="Google Shape;980;p5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81" name="Google Shape;981;p5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3" name="Google Shape;983;p56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84" name="Google Shape;984;p5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7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87" name="Google Shape;987;p57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88" name="Google Shape;988;p5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89" name="Google Shape;989;p5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90" name="Google Shape;990;p5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91" name="Google Shape;991;p5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5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3" name="Google Shape;993;p57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94" name="Google Shape;994;p5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8"/>
          <p:cNvSpPr txBox="1"/>
          <p:nvPr>
            <p:ph type="title"/>
          </p:nvPr>
        </p:nvSpPr>
        <p:spPr>
          <a:xfrm>
            <a:off x="814950" y="926333"/>
            <a:ext cx="38565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97" name="Google Shape;997;p58"/>
          <p:cNvSpPr txBox="1"/>
          <p:nvPr>
            <p:ph idx="1" type="subTitle"/>
          </p:nvPr>
        </p:nvSpPr>
        <p:spPr>
          <a:xfrm>
            <a:off x="814950" y="2005639"/>
            <a:ext cx="38565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p58"/>
          <p:cNvSpPr txBox="1"/>
          <p:nvPr/>
        </p:nvSpPr>
        <p:spPr>
          <a:xfrm>
            <a:off x="856800" y="4805067"/>
            <a:ext cx="3772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 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This presentation template was created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, including icons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infographics &amp; images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9" name="Google Shape;999;p58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00" name="Google Shape;1000;p58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01" name="Google Shape;1001;p5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02" name="Google Shape;1002;p5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03" name="Google Shape;1003;p5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5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5" name="Google Shape;1005;p58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06" name="Google Shape;1006;p5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Google Shape;1008;p59"/>
          <p:cNvGrpSpPr/>
          <p:nvPr/>
        </p:nvGrpSpPr>
        <p:grpSpPr>
          <a:xfrm>
            <a:off x="1787300" y="5543051"/>
            <a:ext cx="1299300" cy="701582"/>
            <a:chOff x="7243875" y="3780983"/>
            <a:chExt cx="1299300" cy="526200"/>
          </a:xfrm>
        </p:grpSpPr>
        <p:grpSp>
          <p:nvGrpSpPr>
            <p:cNvPr id="1009" name="Google Shape;1009;p5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10" name="Google Shape;1010;p5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5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5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3" name="Google Shape;1013;p5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14" name="Google Shape;1014;p5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5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5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7" name="Google Shape;1017;p59"/>
          <p:cNvGrpSpPr/>
          <p:nvPr/>
        </p:nvGrpSpPr>
        <p:grpSpPr>
          <a:xfrm>
            <a:off x="7145837" y="3612888"/>
            <a:ext cx="1016876" cy="1355800"/>
            <a:chOff x="5143612" y="760610"/>
            <a:chExt cx="1016876" cy="1016876"/>
          </a:xfrm>
        </p:grpSpPr>
        <p:grpSp>
          <p:nvGrpSpPr>
            <p:cNvPr id="1018" name="Google Shape;1018;p59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019" name="Google Shape;1019;p59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0" name="Google Shape;1020;p59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021" name="Google Shape;1021;p59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59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23" name="Google Shape;1023;p59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" name="Google Shape;1024;p59"/>
          <p:cNvGrpSpPr/>
          <p:nvPr/>
        </p:nvGrpSpPr>
        <p:grpSpPr>
          <a:xfrm rot="5400000">
            <a:off x="6659122" y="4339391"/>
            <a:ext cx="2517220" cy="1543826"/>
            <a:chOff x="3337500" y="1640525"/>
            <a:chExt cx="3773378" cy="3085800"/>
          </a:xfrm>
        </p:grpSpPr>
        <p:sp>
          <p:nvSpPr>
            <p:cNvPr id="1025" name="Google Shape;1025;p5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59"/>
          <p:cNvGrpSpPr/>
          <p:nvPr/>
        </p:nvGrpSpPr>
        <p:grpSpPr>
          <a:xfrm>
            <a:off x="2066346" y="5154201"/>
            <a:ext cx="1887821" cy="2058537"/>
            <a:chOff x="3337500" y="1640525"/>
            <a:chExt cx="3773378" cy="3085800"/>
          </a:xfrm>
        </p:grpSpPr>
        <p:sp>
          <p:nvSpPr>
            <p:cNvPr id="1029" name="Google Shape;1029;p5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9"/>
          <p:cNvGrpSpPr/>
          <p:nvPr/>
        </p:nvGrpSpPr>
        <p:grpSpPr>
          <a:xfrm>
            <a:off x="518444" y="5120089"/>
            <a:ext cx="1629012" cy="743649"/>
            <a:chOff x="1495750" y="4075540"/>
            <a:chExt cx="1804200" cy="617700"/>
          </a:xfrm>
        </p:grpSpPr>
        <p:sp>
          <p:nvSpPr>
            <p:cNvPr id="1033" name="Google Shape;1033;p59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1036" name="Google Shape;1036;p59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37" name="Google Shape;1037;p59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38" name="Google Shape;1038;p5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39" name="Google Shape;1039;p5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40" name="Google Shape;1040;p5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5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2" name="Google Shape;1042;p59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43" name="Google Shape;1043;p5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5" name="Google Shape;1045;p60"/>
          <p:cNvGrpSpPr/>
          <p:nvPr/>
        </p:nvGrpSpPr>
        <p:grpSpPr>
          <a:xfrm>
            <a:off x="1171744" y="536389"/>
            <a:ext cx="1629012" cy="743649"/>
            <a:chOff x="1495750" y="4075540"/>
            <a:chExt cx="1804200" cy="617700"/>
          </a:xfrm>
        </p:grpSpPr>
        <p:sp>
          <p:nvSpPr>
            <p:cNvPr id="1046" name="Google Shape;1046;p60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0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0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049" name="Google Shape;1049;p60"/>
          <p:cNvGrpSpPr/>
          <p:nvPr/>
        </p:nvGrpSpPr>
        <p:grpSpPr>
          <a:xfrm>
            <a:off x="378763" y="878685"/>
            <a:ext cx="1299300" cy="701582"/>
            <a:chOff x="7243875" y="3780983"/>
            <a:chExt cx="1299300" cy="526200"/>
          </a:xfrm>
        </p:grpSpPr>
        <p:grpSp>
          <p:nvGrpSpPr>
            <p:cNvPr id="1050" name="Google Shape;1050;p6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51" name="Google Shape;1051;p6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6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6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55" name="Google Shape;1055;p6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8" name="Google Shape;1058;p60"/>
          <p:cNvGrpSpPr/>
          <p:nvPr/>
        </p:nvGrpSpPr>
        <p:grpSpPr>
          <a:xfrm>
            <a:off x="7792337" y="2751054"/>
            <a:ext cx="1016876" cy="1355800"/>
            <a:chOff x="5143612" y="760610"/>
            <a:chExt cx="1016876" cy="1016876"/>
          </a:xfrm>
        </p:grpSpPr>
        <p:grpSp>
          <p:nvGrpSpPr>
            <p:cNvPr id="1059" name="Google Shape;1059;p60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060" name="Google Shape;1060;p60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1" name="Google Shape;1061;p60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062" name="Google Shape;1062;p60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60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64" name="Google Shape;1064;p60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60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66" name="Google Shape;1066;p6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67" name="Google Shape;1067;p6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8" name="Google Shape;1068;p6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69" name="Google Shape;1069;p6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6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71" name="Google Shape;1071;p60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72" name="Google Shape;1072;p6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1">
  <p:cSld name="TITLE_2_1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8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8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1" name="Google Shape;151;p8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2">
  <p:cSld name="CUSTOM_9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idx="1" type="subTitle"/>
          </p:nvPr>
        </p:nvSpPr>
        <p:spPr>
          <a:xfrm>
            <a:off x="734150" y="4261625"/>
            <a:ext cx="35766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9"/>
          <p:cNvSpPr/>
          <p:nvPr/>
        </p:nvSpPr>
        <p:spPr>
          <a:xfrm>
            <a:off x="539050" y="3426213"/>
            <a:ext cx="3994800" cy="744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"/>
          <p:cNvSpPr txBox="1"/>
          <p:nvPr>
            <p:ph type="title"/>
          </p:nvPr>
        </p:nvSpPr>
        <p:spPr>
          <a:xfrm>
            <a:off x="745650" y="3453375"/>
            <a:ext cx="35766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58" name="Google Shape;158;p9"/>
          <p:cNvGrpSpPr/>
          <p:nvPr/>
        </p:nvGrpSpPr>
        <p:grpSpPr>
          <a:xfrm>
            <a:off x="1906454" y="948923"/>
            <a:ext cx="1681813" cy="1681813"/>
            <a:chOff x="2589036" y="988300"/>
            <a:chExt cx="1101600" cy="1101600"/>
          </a:xfrm>
        </p:grpSpPr>
        <p:sp>
          <p:nvSpPr>
            <p:cNvPr id="159" name="Google Shape;159;p9"/>
            <p:cNvSpPr/>
            <p:nvPr/>
          </p:nvSpPr>
          <p:spPr>
            <a:xfrm>
              <a:off x="2589036" y="988300"/>
              <a:ext cx="1101600" cy="1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2793800" y="1195675"/>
              <a:ext cx="798000" cy="798000"/>
            </a:xfrm>
            <a:prstGeom prst="rect">
              <a:avLst/>
            </a:prstGeom>
            <a:solidFill>
              <a:srgbClr val="BD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694950" y="1103875"/>
              <a:ext cx="798000" cy="798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" name="Google Shape;162;p9"/>
          <p:cNvPicPr preferRelativeResize="0"/>
          <p:nvPr/>
        </p:nvPicPr>
        <p:blipFill rotWithShape="1">
          <a:blip r:embed="rId2">
            <a:alphaModFix/>
          </a:blip>
          <a:srcRect b="0" l="16711" r="16711" t="0"/>
          <a:stretch/>
        </p:blipFill>
        <p:spPr>
          <a:xfrm>
            <a:off x="4975456" y="2385485"/>
            <a:ext cx="35145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9"/>
          <p:cNvSpPr/>
          <p:nvPr/>
        </p:nvSpPr>
        <p:spPr>
          <a:xfrm>
            <a:off x="4868450" y="2284137"/>
            <a:ext cx="35193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9"/>
          <p:cNvGrpSpPr/>
          <p:nvPr/>
        </p:nvGrpSpPr>
        <p:grpSpPr>
          <a:xfrm>
            <a:off x="2578069" y="5591878"/>
            <a:ext cx="1629012" cy="557721"/>
            <a:chOff x="1495750" y="4075540"/>
            <a:chExt cx="1804200" cy="617700"/>
          </a:xfrm>
        </p:grpSpPr>
        <p:sp>
          <p:nvSpPr>
            <p:cNvPr id="165" name="Google Shape;165;p9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rgbClr val="00C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latin typeface="Outfit"/>
                  <a:ea typeface="Outfit"/>
                  <a:cs typeface="Outfit"/>
                  <a:sym typeface="Outfit"/>
                </a:rPr>
                <a:t>111</a:t>
              </a:r>
              <a:endParaRPr b="1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 rot="5400000">
            <a:off x="3866371" y="4513068"/>
            <a:ext cx="1887821" cy="1543826"/>
            <a:chOff x="3337500" y="1640525"/>
            <a:chExt cx="3773378" cy="3085800"/>
          </a:xfrm>
        </p:grpSpPr>
        <p:sp>
          <p:nvSpPr>
            <p:cNvPr id="169" name="Google Shape;16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3333921" y="1385518"/>
            <a:ext cx="1887821" cy="1543826"/>
            <a:chOff x="3337500" y="1640525"/>
            <a:chExt cx="3773378" cy="3085800"/>
          </a:xfrm>
        </p:grpSpPr>
        <p:sp>
          <p:nvSpPr>
            <p:cNvPr id="173" name="Google Shape;173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7252825" y="5189746"/>
            <a:ext cx="1299300" cy="526200"/>
            <a:chOff x="7243875" y="3780983"/>
            <a:chExt cx="1299300" cy="526200"/>
          </a:xfrm>
        </p:grpSpPr>
        <p:grpSp>
          <p:nvGrpSpPr>
            <p:cNvPr id="177" name="Google Shape;177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8" name="Google Shape;178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5DB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2" name="Google Shape;182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5" name="Google Shape;185;p9"/>
          <p:cNvGrpSpPr/>
          <p:nvPr/>
        </p:nvGrpSpPr>
        <p:grpSpPr>
          <a:xfrm>
            <a:off x="4301862" y="3074997"/>
            <a:ext cx="1016876" cy="1016875"/>
            <a:chOff x="5143612" y="760610"/>
            <a:chExt cx="1016876" cy="1016876"/>
          </a:xfrm>
        </p:grpSpPr>
        <p:grpSp>
          <p:nvGrpSpPr>
            <p:cNvPr id="186" name="Google Shape;186;p9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87" name="Google Shape;187;p9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8" name="Google Shape;188;p9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89" name="Google Shape;189;p9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rgbClr val="BDC5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9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91" name="Google Shape;191;p9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7810860" y="2655348"/>
            <a:ext cx="876600" cy="876600"/>
            <a:chOff x="3500010" y="4452260"/>
            <a:chExt cx="876600" cy="876600"/>
          </a:xfrm>
        </p:grpSpPr>
        <p:sp>
          <p:nvSpPr>
            <p:cNvPr id="193" name="Google Shape;193;p9"/>
            <p:cNvSpPr/>
            <p:nvPr/>
          </p:nvSpPr>
          <p:spPr>
            <a:xfrm>
              <a:off x="3500010" y="4452260"/>
              <a:ext cx="876600" cy="87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3636125" y="4605250"/>
              <a:ext cx="635700" cy="635700"/>
            </a:xfrm>
            <a:prstGeom prst="ellipse">
              <a:avLst/>
            </a:prstGeom>
            <a:solidFill>
              <a:srgbClr val="ED8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597738" y="4556125"/>
              <a:ext cx="635700" cy="63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3796302" y="4764950"/>
              <a:ext cx="231557" cy="229296"/>
              <a:chOff x="3953225" y="3952350"/>
              <a:chExt cx="380225" cy="376513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4215850" y="3952363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 flipH="1">
                <a:off x="3953225" y="3952350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9" name="Google Shape;199;p9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00" name="Google Shape;200;p9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01" name="Google Shape;201;p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2" name="Google Shape;202;p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03" name="Google Shape;203;p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5" name="Google Shape;205;p9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9" name="Google Shape;209;p9"/>
          <p:cNvSpPr txBox="1"/>
          <p:nvPr>
            <p:ph idx="4" type="subTitle"/>
          </p:nvPr>
        </p:nvSpPr>
        <p:spPr>
          <a:xfrm>
            <a:off x="2070000" y="1134950"/>
            <a:ext cx="12177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6300"/>
              <a:buFont typeface="Outfit"/>
              <a:buNone/>
              <a:defRPr b="1" sz="63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3">
  <p:cSld name="CUSTOM_10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7" name="Google Shape;217;p10"/>
          <p:cNvSpPr txBox="1"/>
          <p:nvPr>
            <p:ph type="title"/>
          </p:nvPr>
        </p:nvSpPr>
        <p:spPr>
          <a:xfrm>
            <a:off x="2121850" y="4915100"/>
            <a:ext cx="64173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3.png"/><Relationship Id="rId4" Type="http://schemas.openxmlformats.org/officeDocument/2006/relationships/image" Target="../media/image14.png"/><Relationship Id="rId9" Type="http://schemas.openxmlformats.org/officeDocument/2006/relationships/hyperlink" Target="http://l.pulipuli.info/24/tku/ai" TargetMode="External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hyperlink" Target="http://l.pulipuli.info/24/tku/ai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44.png"/><Relationship Id="rId6" Type="http://schemas.openxmlformats.org/officeDocument/2006/relationships/image" Target="../media/image6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5" Type="http://schemas.openxmlformats.org/officeDocument/2006/relationships/image" Target="../media/image55.png"/><Relationship Id="rId6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Relationship Id="rId5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Relationship Id="rId4" Type="http://schemas.openxmlformats.org/officeDocument/2006/relationships/image" Target="../media/image74.png"/><Relationship Id="rId5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Relationship Id="rId4" Type="http://schemas.openxmlformats.org/officeDocument/2006/relationships/image" Target="../media/image66.png"/><Relationship Id="rId5" Type="http://schemas.openxmlformats.org/officeDocument/2006/relationships/image" Target="../media/image75.png"/><Relationship Id="rId6" Type="http://schemas.openxmlformats.org/officeDocument/2006/relationships/image" Target="../media/image68.png"/><Relationship Id="rId7" Type="http://schemas.openxmlformats.org/officeDocument/2006/relationships/image" Target="../media/image8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76.png"/><Relationship Id="rId5" Type="http://schemas.openxmlformats.org/officeDocument/2006/relationships/image" Target="../media/image85.png"/><Relationship Id="rId6" Type="http://schemas.openxmlformats.org/officeDocument/2006/relationships/image" Target="../media/image14.png"/><Relationship Id="rId7" Type="http://schemas.openxmlformats.org/officeDocument/2006/relationships/hyperlink" Target="http://l.pulipuli.info/24/tku/ai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8.jp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Relationship Id="rId4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4550" y="1943475"/>
            <a:ext cx="3519299" cy="351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75" y="26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1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500"/>
              <a:t>從生成式AI到脈絡式AI</a:t>
            </a:r>
            <a:endParaRPr b="0" sz="25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3500"/>
              <a:t>文學院AI人才</a:t>
            </a:r>
            <a:br>
              <a:rPr lang="zh-TW" sz="3500"/>
            </a:br>
            <a:r>
              <a:rPr lang="zh-TW" sz="3500"/>
              <a:t>培育的反思</a:t>
            </a:r>
            <a:endParaRPr sz="35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zh-TW" sz="3500"/>
              <a:t>Part 1</a:t>
            </a:r>
            <a:endParaRPr sz="3500"/>
          </a:p>
        </p:txBody>
      </p:sp>
      <p:sp>
        <p:nvSpPr>
          <p:cNvPr id="1080" name="Google Shape;1080;p61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淡江資圖系 陳勇汀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/>
              <a:t>  </a:t>
            </a:r>
            <a:endParaRPr/>
          </a:p>
        </p:txBody>
      </p:sp>
      <p:sp>
        <p:nvSpPr>
          <p:cNvPr id="1081" name="Google Shape;1081;p61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112-2</a:t>
            </a:r>
            <a:endParaRPr/>
          </a:p>
        </p:txBody>
      </p:sp>
      <p:sp>
        <p:nvSpPr>
          <p:cNvPr id="1082" name="Google Shape;1082;p61"/>
          <p:cNvSpPr/>
          <p:nvPr/>
        </p:nvSpPr>
        <p:spPr>
          <a:xfrm>
            <a:off x="4689372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3" name="Google Shape;1083;p61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1084" name="Google Shape;1084;p6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61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1088" name="Google Shape;1088;p6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61"/>
          <p:cNvGrpSpPr/>
          <p:nvPr/>
        </p:nvGrpSpPr>
        <p:grpSpPr>
          <a:xfrm rot="1800102">
            <a:off x="4509519" y="1358126"/>
            <a:ext cx="901708" cy="1446142"/>
            <a:chOff x="4509424" y="1600237"/>
            <a:chExt cx="1184961" cy="1900417"/>
          </a:xfrm>
        </p:grpSpPr>
        <p:grpSp>
          <p:nvGrpSpPr>
            <p:cNvPr id="1092" name="Google Shape;1092;p61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1093" name="Google Shape;1093;p61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61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95" name="Google Shape;1095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61"/>
          <p:cNvGrpSpPr/>
          <p:nvPr/>
        </p:nvGrpSpPr>
        <p:grpSpPr>
          <a:xfrm>
            <a:off x="7809973" y="1335250"/>
            <a:ext cx="896702" cy="946164"/>
            <a:chOff x="7809973" y="2554450"/>
            <a:chExt cx="896702" cy="946164"/>
          </a:xfrm>
        </p:grpSpPr>
        <p:grpSp>
          <p:nvGrpSpPr>
            <p:cNvPr id="1097" name="Google Shape;1097;p61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1098" name="Google Shape;1098;p61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61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61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01" name="Google Shape;1101;p61"/>
            <p:cNvCxnSpPr>
              <a:endCxn id="1100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61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3" name="Google Shape;1103;p61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61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1105" name="Google Shape;1105;p61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1106" name="Google Shape;1106;p61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1107" name="Google Shape;1107;p61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61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61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10" name="Google Shape;1110;p61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1111" name="Google Shape;1111;p61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61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61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114" name="Google Shape;1114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5" name="Google Shape;1115;p61"/>
          <p:cNvSpPr/>
          <p:nvPr/>
        </p:nvSpPr>
        <p:spPr>
          <a:xfrm>
            <a:off x="2467315" y="433075"/>
            <a:ext cx="4215900" cy="692400"/>
          </a:xfrm>
          <a:prstGeom prst="roundRect">
            <a:avLst>
              <a:gd fmla="val 50000" name="adj"/>
            </a:avLst>
          </a:prstGeom>
          <a:solidFill>
            <a:srgbClr val="F9F3DC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783F04"/>
              </a:solidFill>
            </a:endParaRPr>
          </a:p>
        </p:txBody>
      </p:sp>
      <p:sp>
        <p:nvSpPr>
          <p:cNvPr id="1116" name="Google Shape;1116;p61"/>
          <p:cNvSpPr txBox="1"/>
          <p:nvPr/>
        </p:nvSpPr>
        <p:spPr>
          <a:xfrm>
            <a:off x="2460779" y="433075"/>
            <a:ext cx="4215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8"/>
              </a:rPr>
              <a:t>http://l.pulipuli.info/24/</a:t>
            </a:r>
            <a:r>
              <a:rPr b="1" lang="zh-TW" sz="21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9"/>
              </a:rPr>
              <a:t>tku/ai</a:t>
            </a:r>
            <a:endParaRPr b="1" sz="21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/>
          <p:nvPr>
            <p:ph idx="1" type="body"/>
          </p:nvPr>
        </p:nvSpPr>
        <p:spPr>
          <a:xfrm>
            <a:off x="715550" y="1049696"/>
            <a:ext cx="7713000" cy="47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希希助教陪你一起上課</a:t>
            </a:r>
            <a:endParaRPr b="1" sz="28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系列盒玩</a:t>
            </a:r>
            <a:endParaRPr b="1" sz="28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Arial"/>
                <a:ea typeface="Arial"/>
                <a:cs typeface="Arial"/>
                <a:sym typeface="Arial"/>
              </a:rPr>
              <a:t>整套收藏會獲得希希助教的AI加持，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Arial"/>
                <a:ea typeface="Arial"/>
                <a:cs typeface="Arial"/>
                <a:sym typeface="Arial"/>
              </a:rPr>
              <a:t>但學期成績不會因此加分喔🥰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7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08" name="Google Shape;12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675" y="1503000"/>
            <a:ext cx="3852000" cy="3852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提示詞工程</a:t>
            </a:r>
            <a:endParaRPr/>
          </a:p>
        </p:txBody>
      </p:sp>
      <p:sp>
        <p:nvSpPr>
          <p:cNvPr id="1215" name="Google Shape;1215;p7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16" name="Google Shape;121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25" y="1557600"/>
            <a:ext cx="8818551" cy="45607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生成式AI: Stable Diffusion (comfy)</a:t>
            </a:r>
            <a:endParaRPr/>
          </a:p>
        </p:txBody>
      </p:sp>
      <p:sp>
        <p:nvSpPr>
          <p:cNvPr id="1223" name="Google Shape;1223;p7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24" name="Google Shape;12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8794"/>
            <a:ext cx="9144002" cy="4879362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72"/>
          <p:cNvSpPr/>
          <p:nvPr/>
        </p:nvSpPr>
        <p:spPr>
          <a:xfrm>
            <a:off x="913775" y="1235675"/>
            <a:ext cx="2239800" cy="631200"/>
          </a:xfrm>
          <a:prstGeom prst="wedgeRoundRectCallout">
            <a:avLst>
              <a:gd fmla="val 26437" name="adj1"/>
              <a:gd fmla="val 72354" name="adj2"/>
              <a:gd fmla="val 0" name="adj3"/>
            </a:avLst>
          </a:prstGeom>
          <a:solidFill>
            <a:srgbClr val="D9EAD3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Positive Prompts</a:t>
            </a:r>
            <a:endParaRPr sz="1800"/>
          </a:p>
        </p:txBody>
      </p:sp>
      <p:sp>
        <p:nvSpPr>
          <p:cNvPr id="1226" name="Google Shape;1226;p72"/>
          <p:cNvSpPr/>
          <p:nvPr/>
        </p:nvSpPr>
        <p:spPr>
          <a:xfrm>
            <a:off x="4208900" y="1235675"/>
            <a:ext cx="2239800" cy="631200"/>
          </a:xfrm>
          <a:prstGeom prst="wedgeRoundRectCallout">
            <a:avLst>
              <a:gd fmla="val -24134" name="adj1"/>
              <a:gd fmla="val 84589" name="adj2"/>
              <a:gd fmla="val 0" name="adj3"/>
            </a:avLst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Negative</a:t>
            </a:r>
            <a:r>
              <a:rPr lang="zh-TW" sz="1800"/>
              <a:t> Prompts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生成式AI: Stable Diffusion (A1111)</a:t>
            </a:r>
            <a:endParaRPr/>
          </a:p>
        </p:txBody>
      </p:sp>
      <p:sp>
        <p:nvSpPr>
          <p:cNvPr id="1233" name="Google Shape;1233;p7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4" name="Google Shape;12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7690"/>
            <a:ext cx="9143998" cy="5430468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73"/>
          <p:cNvSpPr/>
          <p:nvPr/>
        </p:nvSpPr>
        <p:spPr>
          <a:xfrm>
            <a:off x="2692025" y="2023525"/>
            <a:ext cx="2239800" cy="631200"/>
          </a:xfrm>
          <a:prstGeom prst="wedgeRoundRectCallout">
            <a:avLst>
              <a:gd fmla="val -68473" name="adj1"/>
              <a:gd fmla="val -17795" name="adj2"/>
              <a:gd fmla="val 0" name="adj3"/>
            </a:avLst>
          </a:prstGeom>
          <a:solidFill>
            <a:srgbClr val="D9EAD3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Positive Prompts</a:t>
            </a:r>
            <a:endParaRPr sz="1800"/>
          </a:p>
        </p:txBody>
      </p:sp>
      <p:sp>
        <p:nvSpPr>
          <p:cNvPr id="1236" name="Google Shape;1236;p73"/>
          <p:cNvSpPr/>
          <p:nvPr/>
        </p:nvSpPr>
        <p:spPr>
          <a:xfrm>
            <a:off x="3771250" y="2780275"/>
            <a:ext cx="2239800" cy="631200"/>
          </a:xfrm>
          <a:prstGeom prst="wedgeRoundRectCallout">
            <a:avLst>
              <a:gd fmla="val -66660" name="adj1"/>
              <a:gd fmla="val -19411" name="adj2"/>
              <a:gd fmla="val 0" name="adj3"/>
            </a:avLst>
          </a:prstGeom>
          <a:solidFill>
            <a:srgbClr val="F4CCCC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Negative Prompts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4"/>
          <p:cNvSpPr txBox="1"/>
          <p:nvPr>
            <p:ph idx="1" type="body"/>
          </p:nvPr>
        </p:nvSpPr>
        <p:spPr>
          <a:xfrm>
            <a:off x="3937075" y="643600"/>
            <a:ext cx="4491600" cy="39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文科的資訊革命在資圖</a:t>
            </a:r>
            <a:br>
              <a:rPr b="1" lang="zh-TW">
                <a:latin typeface="Lexend"/>
                <a:ea typeface="Lexend"/>
                <a:cs typeface="Lexend"/>
                <a:sym typeface="Lexend"/>
              </a:rPr>
            </a:br>
            <a:r>
              <a:rPr b="1" lang="zh-TW">
                <a:latin typeface="Lexend"/>
                <a:ea typeface="Lexend"/>
                <a:cs typeface="Lexend"/>
                <a:sym typeface="Lexend"/>
              </a:rPr>
              <a:t>師生教學品質全方位提升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1286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教學品質提升</a:t>
            </a:r>
            <a:endParaRPr/>
          </a:p>
          <a:p>
            <a:pPr indent="128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課程效率改善</a:t>
            </a:r>
            <a:endParaRPr/>
          </a:p>
          <a:p>
            <a:pPr indent="128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學生成果展示</a:t>
            </a:r>
            <a:endParaRPr/>
          </a:p>
        </p:txBody>
      </p:sp>
      <p:sp>
        <p:nvSpPr>
          <p:cNvPr id="1242" name="Google Shape;1242;p74"/>
          <p:cNvSpPr txBox="1"/>
          <p:nvPr>
            <p:ph type="title"/>
          </p:nvPr>
        </p:nvSpPr>
        <p:spPr>
          <a:xfrm>
            <a:off x="3937075" y="5402200"/>
            <a:ext cx="4491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44" name="Google Shape;1244;p74"/>
          <p:cNvPicPr preferRelativeResize="0"/>
          <p:nvPr/>
        </p:nvPicPr>
        <p:blipFill rotWithShape="1">
          <a:blip r:embed="rId3">
            <a:alphaModFix/>
          </a:blip>
          <a:srcRect b="7846" l="0" r="0" t="9385"/>
          <a:stretch/>
        </p:blipFill>
        <p:spPr>
          <a:xfrm>
            <a:off x="715551" y="301325"/>
            <a:ext cx="3221524" cy="592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74"/>
          <p:cNvSpPr/>
          <p:nvPr/>
        </p:nvSpPr>
        <p:spPr>
          <a:xfrm>
            <a:off x="4096368" y="4595175"/>
            <a:ext cx="3781200" cy="1067100"/>
          </a:xfrm>
          <a:prstGeom prst="wedgeRoundRectCallout">
            <a:avLst>
              <a:gd fmla="val -77431" name="adj1"/>
              <a:gd fmla="val 31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/>
              <a:t>AI問答機器人</a:t>
            </a:r>
            <a:endParaRPr b="1"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5"/>
          <p:cNvSpPr txBox="1"/>
          <p:nvPr>
            <p:ph idx="1" type="body"/>
          </p:nvPr>
        </p:nvSpPr>
        <p:spPr>
          <a:xfrm>
            <a:off x="5157650" y="1341325"/>
            <a:ext cx="3517800" cy="47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資圖系成果展的內容</a:t>
            </a:r>
            <a:r>
              <a:rPr lang="zh-TW"/>
              <a:t>：計劃書、海報、相關課程的課程大綱、補充文字敘述、關鍵字與預設顯示的圖片和連結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成果展相關資訊</a:t>
            </a:r>
            <a:r>
              <a:rPr lang="zh-TW"/>
              <a:t>：成果展目的、時間與地點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資圖系相關資訊</a:t>
            </a:r>
            <a:r>
              <a:rPr lang="zh-TW"/>
              <a:t>：系所簡介、教師成員</a:t>
            </a:r>
            <a:endParaRPr/>
          </a:p>
        </p:txBody>
      </p:sp>
      <p:sp>
        <p:nvSpPr>
          <p:cNvPr id="1251" name="Google Shape;1251;p7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具備「知識庫」的AI機器人</a:t>
            </a:r>
            <a:endParaRPr/>
          </a:p>
        </p:txBody>
      </p:sp>
      <p:sp>
        <p:nvSpPr>
          <p:cNvPr id="1252" name="Google Shape;1252;p7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53" name="Google Shape;125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400" y="1429850"/>
            <a:ext cx="428625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7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Coze Bot</a:t>
            </a:r>
            <a:endParaRPr/>
          </a:p>
        </p:txBody>
      </p:sp>
      <p:sp>
        <p:nvSpPr>
          <p:cNvPr id="1260" name="Google Shape;1260;p7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61" name="Google Shape;126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9578"/>
            <a:ext cx="9143999" cy="462209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76"/>
          <p:cNvSpPr/>
          <p:nvPr/>
        </p:nvSpPr>
        <p:spPr>
          <a:xfrm>
            <a:off x="2316775" y="1879275"/>
            <a:ext cx="2239800" cy="631200"/>
          </a:xfrm>
          <a:prstGeom prst="wedgeRoundRectCallout">
            <a:avLst>
              <a:gd fmla="val -51719" name="adj1"/>
              <a:gd fmla="val 10293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System Prompt</a:t>
            </a:r>
            <a:endParaRPr sz="1800"/>
          </a:p>
        </p:txBody>
      </p:sp>
      <p:sp>
        <p:nvSpPr>
          <p:cNvPr id="1263" name="Google Shape;1263;p76"/>
          <p:cNvSpPr/>
          <p:nvPr/>
        </p:nvSpPr>
        <p:spPr>
          <a:xfrm>
            <a:off x="463250" y="5400475"/>
            <a:ext cx="2239800" cy="631200"/>
          </a:xfrm>
          <a:prstGeom prst="wedgeRoundRectCallout">
            <a:avLst>
              <a:gd fmla="val 75286" name="adj1"/>
              <a:gd fmla="val -13679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Knowledge Base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7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Coze </a:t>
            </a:r>
            <a:r>
              <a:rPr lang="zh-TW"/>
              <a:t>Workflow</a:t>
            </a:r>
            <a:endParaRPr/>
          </a:p>
        </p:txBody>
      </p:sp>
      <p:sp>
        <p:nvSpPr>
          <p:cNvPr id="1270" name="Google Shape;1270;p7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71" name="Google Shape;127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3323"/>
            <a:ext cx="9144001" cy="483460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77"/>
          <p:cNvSpPr/>
          <p:nvPr/>
        </p:nvSpPr>
        <p:spPr>
          <a:xfrm>
            <a:off x="6071325" y="1719200"/>
            <a:ext cx="1780500" cy="631200"/>
          </a:xfrm>
          <a:prstGeom prst="wedgeRoundRectCallout">
            <a:avLst>
              <a:gd fmla="val -62783" name="adj1"/>
              <a:gd fmla="val 10587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生成式AI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7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7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課堂討論活動</a:t>
            </a:r>
            <a:endParaRPr/>
          </a:p>
        </p:txBody>
      </p:sp>
      <p:sp>
        <p:nvSpPr>
          <p:cNvPr id="1279" name="Google Shape;1279;p7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80" name="Google Shape;12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92" y="708025"/>
            <a:ext cx="2981644" cy="2237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1" name="Google Shape;128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386" y="3100744"/>
            <a:ext cx="2981644" cy="223703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2" name="Google Shape;1282;p78"/>
          <p:cNvPicPr preferRelativeResize="0"/>
          <p:nvPr/>
        </p:nvPicPr>
        <p:blipFill rotWithShape="1">
          <a:blip r:embed="rId5">
            <a:alphaModFix/>
          </a:blip>
          <a:srcRect b="0" l="0" r="12103" t="0"/>
          <a:stretch/>
        </p:blipFill>
        <p:spPr>
          <a:xfrm>
            <a:off x="4283110" y="1027929"/>
            <a:ext cx="3900602" cy="40782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大數據文章數量</a:t>
            </a:r>
            <a:endParaRPr/>
          </a:p>
        </p:txBody>
      </p:sp>
      <p:sp>
        <p:nvSpPr>
          <p:cNvPr id="1289" name="Google Shape;1289;p7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90" name="Google Shape;1290;p79"/>
          <p:cNvPicPr preferRelativeResize="0"/>
          <p:nvPr/>
        </p:nvPicPr>
        <p:blipFill rotWithShape="1">
          <a:blip r:embed="rId3">
            <a:alphaModFix/>
          </a:blip>
          <a:srcRect b="26400" l="0" r="0" t="0"/>
          <a:stretch/>
        </p:blipFill>
        <p:spPr>
          <a:xfrm>
            <a:off x="0" y="1165925"/>
            <a:ext cx="9144001" cy="53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721" y="2651475"/>
            <a:ext cx="1968099" cy="35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79"/>
          <p:cNvSpPr/>
          <p:nvPr/>
        </p:nvSpPr>
        <p:spPr>
          <a:xfrm rot="-565800">
            <a:off x="6397047" y="1397562"/>
            <a:ext cx="2098356" cy="1046416"/>
          </a:xfrm>
          <a:prstGeom prst="wedgeRoundRectCallout">
            <a:avLst>
              <a:gd fmla="val 13864" name="adj1"/>
              <a:gd fmla="val 6917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一次活動就上百篇發文!?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62"/>
          <p:cNvPicPr preferRelativeResize="0"/>
          <p:nvPr/>
        </p:nvPicPr>
        <p:blipFill rotWithShape="1">
          <a:blip r:embed="rId3">
            <a:alphaModFix/>
          </a:blip>
          <a:srcRect b="65262" l="31170" r="28919" t="10745"/>
          <a:stretch/>
        </p:blipFill>
        <p:spPr>
          <a:xfrm>
            <a:off x="803400" y="1433375"/>
            <a:ext cx="27792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2" name="Google Shape;1122;p62"/>
          <p:cNvSpPr/>
          <p:nvPr/>
        </p:nvSpPr>
        <p:spPr>
          <a:xfrm>
            <a:off x="670073" y="1330608"/>
            <a:ext cx="29124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297" y="3462922"/>
            <a:ext cx="915300" cy="9153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4" name="Google Shape;1124;p62"/>
          <p:cNvSpPr txBox="1"/>
          <p:nvPr/>
        </p:nvSpPr>
        <p:spPr>
          <a:xfrm>
            <a:off x="638250" y="4725650"/>
            <a:ext cx="3109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475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淡江資圖系 助理教授</a:t>
            </a:r>
            <a:endParaRPr sz="33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765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陳勇汀</a:t>
            </a:r>
            <a:endParaRPr b="1" sz="765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3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(布丁布丁吃布丁)</a:t>
            </a:r>
            <a:endParaRPr sz="33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5" name="Google Shape;1125;p62"/>
          <p:cNvSpPr txBox="1"/>
          <p:nvPr/>
        </p:nvSpPr>
        <p:spPr>
          <a:xfrm>
            <a:off x="4745350" y="1737125"/>
            <a:ext cx="38748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學歷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政治大學</a:t>
            </a:r>
            <a:r>
              <a:rPr lang="zh-TW" sz="180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圖書資訊與檔案學</a:t>
            </a:r>
            <a:b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研究所博士 </a:t>
            </a:r>
            <a:endParaRPr sz="18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政治大學</a:t>
            </a:r>
            <a:r>
              <a:rPr lang="zh-TW" sz="180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圖書資訊與檔案學</a:t>
            </a:r>
            <a:br>
              <a:rPr lang="zh-TW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研究所碩士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100"/>
              <a:buFont typeface="Gill Sans"/>
              <a:buChar char="•"/>
            </a:pPr>
            <a:r>
              <a:rPr lang="zh-TW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輔仁大學</a:t>
            </a:r>
            <a:r>
              <a:rPr lang="zh-TW" sz="180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rPr>
              <a:t>圖書資訊學系</a:t>
            </a:r>
            <a:r>
              <a:rPr lang="zh-TW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學士</a:t>
            </a:r>
            <a:r>
              <a:rPr lang="zh-TW" sz="2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126" name="Google Shape;1126;p62"/>
          <p:cNvCxnSpPr/>
          <p:nvPr/>
        </p:nvCxnSpPr>
        <p:spPr>
          <a:xfrm>
            <a:off x="4845591" y="2148024"/>
            <a:ext cx="409500" cy="0"/>
          </a:xfrm>
          <a:prstGeom prst="straightConnector1">
            <a:avLst/>
          </a:prstGeom>
          <a:noFill/>
          <a:ln cap="flat" cmpd="sng" w="63500">
            <a:solidFill>
              <a:srgbClr val="7BCCE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7" name="Google Shape;1127;p6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8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NLP+</a:t>
            </a:r>
            <a:r>
              <a:rPr lang="zh-TW"/>
              <a:t>社會網路分析+社群偵測</a:t>
            </a:r>
            <a:endParaRPr/>
          </a:p>
        </p:txBody>
      </p:sp>
      <p:sp>
        <p:nvSpPr>
          <p:cNvPr id="1299" name="Google Shape;1299;p8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00" name="Google Shape;130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" y="1530299"/>
            <a:ext cx="9144000" cy="5327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80"/>
          <p:cNvSpPr/>
          <p:nvPr/>
        </p:nvSpPr>
        <p:spPr>
          <a:xfrm>
            <a:off x="4093600" y="1215375"/>
            <a:ext cx="2398500" cy="10599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匯入討論結果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8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8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社群偵測 ⇨ 主題</a:t>
            </a:r>
            <a:endParaRPr/>
          </a:p>
        </p:txBody>
      </p:sp>
      <p:sp>
        <p:nvSpPr>
          <p:cNvPr id="1308" name="Google Shape;1308;p8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09" name="Google Shape;13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1214"/>
            <a:ext cx="9143999" cy="4699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1.GitHub建立專案</a:t>
            </a:r>
            <a:endParaRPr/>
          </a:p>
        </p:txBody>
      </p:sp>
      <p:sp>
        <p:nvSpPr>
          <p:cNvPr id="1315" name="Google Shape;1315;p8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如何製作討論區分析功能？</a:t>
            </a:r>
            <a:endParaRPr/>
          </a:p>
        </p:txBody>
      </p:sp>
      <p:sp>
        <p:nvSpPr>
          <p:cNvPr id="1316" name="Google Shape;1316;p8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7" name="Google Shape;1317;p8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寫程式</a:t>
            </a:r>
            <a:endParaRPr/>
          </a:p>
        </p:txBody>
      </p:sp>
      <p:sp>
        <p:nvSpPr>
          <p:cNvPr id="1318" name="Google Shape;1318;p8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8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8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3. </a:t>
            </a:r>
            <a:r>
              <a:rPr lang="zh-TW"/>
              <a:t>完成了！</a:t>
            </a:r>
            <a:endParaRPr/>
          </a:p>
        </p:txBody>
      </p:sp>
      <p:sp>
        <p:nvSpPr>
          <p:cNvPr id="1321" name="Google Shape;1321;p8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22" name="Google Shape;1322;p82"/>
          <p:cNvPicPr preferRelativeResize="0"/>
          <p:nvPr/>
        </p:nvPicPr>
        <p:blipFill rotWithShape="1">
          <a:blip r:embed="rId3">
            <a:alphaModFix/>
          </a:blip>
          <a:srcRect b="0" l="0" r="28186" t="0"/>
          <a:stretch/>
        </p:blipFill>
        <p:spPr>
          <a:xfrm>
            <a:off x="715575" y="2074575"/>
            <a:ext cx="2571000" cy="40140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3" name="Google Shape;1323;p82"/>
          <p:cNvPicPr preferRelativeResize="0"/>
          <p:nvPr/>
        </p:nvPicPr>
        <p:blipFill rotWithShape="1">
          <a:blip r:embed="rId4">
            <a:alphaModFix/>
          </a:blip>
          <a:srcRect b="0" l="1489" r="22907" t="0"/>
          <a:stretch/>
        </p:blipFill>
        <p:spPr>
          <a:xfrm>
            <a:off x="3286575" y="2074575"/>
            <a:ext cx="2571001" cy="401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4" name="Google Shape;1324;p82"/>
          <p:cNvPicPr preferRelativeResize="0"/>
          <p:nvPr/>
        </p:nvPicPr>
        <p:blipFill rotWithShape="1">
          <a:blip r:embed="rId5">
            <a:alphaModFix/>
          </a:blip>
          <a:srcRect b="0" l="0" r="14420" t="0"/>
          <a:stretch/>
        </p:blipFill>
        <p:spPr>
          <a:xfrm>
            <a:off x="5869225" y="2074575"/>
            <a:ext cx="2559325" cy="401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5" name="Google Shape;1325;p82"/>
          <p:cNvSpPr/>
          <p:nvPr/>
        </p:nvSpPr>
        <p:spPr>
          <a:xfrm>
            <a:off x="2511200" y="5794950"/>
            <a:ext cx="2283000" cy="733200"/>
          </a:xfrm>
          <a:prstGeom prst="wedgeRoundRectCallout">
            <a:avLst>
              <a:gd fmla="val 30400" name="adj1"/>
              <a:gd fmla="val -7439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可以跟</a:t>
            </a:r>
            <a:r>
              <a:rPr b="1" lang="zh-TW" sz="1800"/>
              <a:t>淡小虎</a:t>
            </a:r>
            <a:r>
              <a:rPr lang="zh-TW" sz="1800"/>
              <a:t>協作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…大概吧...?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83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8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書後索引</a:t>
            </a:r>
            <a:endParaRPr/>
          </a:p>
        </p:txBody>
      </p:sp>
      <p:sp>
        <p:nvSpPr>
          <p:cNvPr id="1332" name="Google Shape;1332;p8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33" name="Google Shape;133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650" y="672160"/>
            <a:ext cx="6308699" cy="473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8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8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MOOCs</a:t>
            </a:r>
            <a:r>
              <a:rPr lang="zh-TW"/>
              <a:t>教學影片索引製作</a:t>
            </a:r>
            <a:endParaRPr/>
          </a:p>
        </p:txBody>
      </p:sp>
      <p:sp>
        <p:nvSpPr>
          <p:cNvPr id="1340" name="Google Shape;1340;p8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41" name="Google Shape;134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1337"/>
            <a:ext cx="9144000" cy="50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84"/>
          <p:cNvPicPr preferRelativeResize="0"/>
          <p:nvPr/>
        </p:nvPicPr>
        <p:blipFill rotWithShape="1">
          <a:blip r:embed="rId4">
            <a:alphaModFix/>
          </a:blip>
          <a:srcRect b="26161" l="0" r="0" t="0"/>
          <a:stretch/>
        </p:blipFill>
        <p:spPr>
          <a:xfrm>
            <a:off x="715550" y="1341324"/>
            <a:ext cx="3489900" cy="1726975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3" name="Google Shape;1343;p84"/>
          <p:cNvSpPr/>
          <p:nvPr/>
        </p:nvSpPr>
        <p:spPr>
          <a:xfrm>
            <a:off x="585200" y="860224"/>
            <a:ext cx="1898700" cy="525000"/>
          </a:xfrm>
          <a:prstGeom prst="wedgeRoundRectCallout">
            <a:avLst>
              <a:gd fmla="val -5793" name="adj1"/>
              <a:gd fmla="val 9575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春上春樹</a:t>
            </a:r>
            <a:endParaRPr sz="2400"/>
          </a:p>
        </p:txBody>
      </p:sp>
      <p:sp>
        <p:nvSpPr>
          <p:cNvPr id="1344" name="Google Shape;1344;p84"/>
          <p:cNvSpPr/>
          <p:nvPr/>
        </p:nvSpPr>
        <p:spPr>
          <a:xfrm>
            <a:off x="5044025" y="1579975"/>
            <a:ext cx="3578400" cy="132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0000"/>
                </a:solidFill>
              </a:rPr>
              <a:t>4-2-</a:t>
            </a:r>
            <a:r>
              <a:rPr lang="zh-TW" sz="3600"/>
              <a:t>00:00:13 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小徑 (Komichi)</a:t>
            </a:r>
            <a:endParaRPr sz="3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8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處理索引詞彙</a:t>
            </a:r>
            <a:endParaRPr/>
          </a:p>
        </p:txBody>
      </p:sp>
      <p:sp>
        <p:nvSpPr>
          <p:cNvPr id="1351" name="Google Shape;1351;p8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2" name="Google Shape;1352;p85"/>
          <p:cNvSpPr txBox="1"/>
          <p:nvPr/>
        </p:nvSpPr>
        <p:spPr>
          <a:xfrm>
            <a:off x="715550" y="1524396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UN‘s 2050 net-zero targets, 00:00:32. </a:t>
            </a:r>
            <a:r>
              <a:rPr i="1" lang="zh-TW" sz="2100">
                <a:solidFill>
                  <a:srgbClr val="000000"/>
                </a:solidFill>
                <a:highlight>
                  <a:srgbClr val="F9CB9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See aslo</a:t>
            </a:r>
            <a:r>
              <a:rPr lang="zh-TW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zh-TW" sz="2100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solar, energy</a:t>
            </a:r>
            <a:r>
              <a:rPr lang="zh-TW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3" name="Google Shape;135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600" y="2924488"/>
            <a:ext cx="6076950" cy="267652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4" name="Google Shape;135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38" y="1159113"/>
            <a:ext cx="38385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85"/>
          <p:cNvPicPr preferRelativeResize="0"/>
          <p:nvPr/>
        </p:nvPicPr>
        <p:blipFill rotWithShape="1">
          <a:blip r:embed="rId5">
            <a:alphaModFix/>
          </a:blip>
          <a:srcRect b="0" l="0" r="9231" t="0"/>
          <a:stretch/>
        </p:blipFill>
        <p:spPr>
          <a:xfrm>
            <a:off x="715550" y="2616450"/>
            <a:ext cx="383857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5"/>
          <p:cNvSpPr/>
          <p:nvPr/>
        </p:nvSpPr>
        <p:spPr>
          <a:xfrm>
            <a:off x="715550" y="1159125"/>
            <a:ext cx="3838500" cy="2914800"/>
          </a:xfrm>
          <a:prstGeom prst="roundRect">
            <a:avLst>
              <a:gd fmla="val 0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57" name="Google Shape;1357;p85"/>
          <p:cNvSpPr/>
          <p:nvPr/>
        </p:nvSpPr>
        <p:spPr>
          <a:xfrm>
            <a:off x="1808100" y="3236800"/>
            <a:ext cx="2255700" cy="29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358" name="Google Shape;135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520" y="767320"/>
            <a:ext cx="962725" cy="9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5063" y="2560788"/>
            <a:ext cx="1006825" cy="120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85"/>
          <p:cNvSpPr/>
          <p:nvPr/>
        </p:nvSpPr>
        <p:spPr>
          <a:xfrm>
            <a:off x="3424425" y="4539225"/>
            <a:ext cx="1954200" cy="37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1" name="Google Shape;1361;p85"/>
          <p:cNvSpPr/>
          <p:nvPr/>
        </p:nvSpPr>
        <p:spPr>
          <a:xfrm>
            <a:off x="6803200" y="4539225"/>
            <a:ext cx="1086900" cy="377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2" name="Google Shape;1362;p85"/>
          <p:cNvSpPr/>
          <p:nvPr/>
        </p:nvSpPr>
        <p:spPr>
          <a:xfrm>
            <a:off x="2812600" y="1583925"/>
            <a:ext cx="548700" cy="29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3" name="Google Shape;1363;p85"/>
          <p:cNvSpPr/>
          <p:nvPr/>
        </p:nvSpPr>
        <p:spPr>
          <a:xfrm>
            <a:off x="1588925" y="1821350"/>
            <a:ext cx="657600" cy="29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4" name="Google Shape;1364;p85"/>
          <p:cNvSpPr/>
          <p:nvPr/>
        </p:nvSpPr>
        <p:spPr>
          <a:xfrm flipH="1" rot="-5400000">
            <a:off x="2260275" y="2398896"/>
            <a:ext cx="74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85"/>
          <p:cNvSpPr/>
          <p:nvPr/>
        </p:nvSpPr>
        <p:spPr>
          <a:xfrm flipH="1">
            <a:off x="5794275" y="4465421"/>
            <a:ext cx="74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8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8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</a:t>
            </a:r>
            <a:r>
              <a:rPr lang="zh-TW"/>
              <a:t>網頁呈現的索引</a:t>
            </a:r>
            <a:endParaRPr/>
          </a:p>
        </p:txBody>
      </p:sp>
      <p:sp>
        <p:nvSpPr>
          <p:cNvPr id="1372" name="Google Shape;1372;p8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3" name="Google Shape;1373;p86"/>
          <p:cNvSpPr txBox="1"/>
          <p:nvPr/>
        </p:nvSpPr>
        <p:spPr>
          <a:xfrm>
            <a:off x="715550" y="14911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374" name="Google Shape;137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50" y="3494663"/>
            <a:ext cx="6393999" cy="2755061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5" name="Google Shape;137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1" y="1491126"/>
            <a:ext cx="3958050" cy="228472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76" name="Google Shape;137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850" y="1191538"/>
            <a:ext cx="1006825" cy="120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86"/>
          <p:cNvSpPr/>
          <p:nvPr/>
        </p:nvSpPr>
        <p:spPr>
          <a:xfrm>
            <a:off x="4198846" y="1273216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Input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378" name="Google Shape;1378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1175" y="2829213"/>
            <a:ext cx="1208175" cy="12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86"/>
          <p:cNvSpPr/>
          <p:nvPr/>
        </p:nvSpPr>
        <p:spPr>
          <a:xfrm>
            <a:off x="1910075" y="2229275"/>
            <a:ext cx="985500" cy="141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80" name="Google Shape;1380;p86"/>
          <p:cNvSpPr/>
          <p:nvPr/>
        </p:nvSpPr>
        <p:spPr>
          <a:xfrm>
            <a:off x="2767525" y="4525450"/>
            <a:ext cx="12081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81" name="Google Shape;1381;p86"/>
          <p:cNvSpPr/>
          <p:nvPr/>
        </p:nvSpPr>
        <p:spPr>
          <a:xfrm>
            <a:off x="2966675" y="2229275"/>
            <a:ext cx="1056600" cy="1412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82" name="Google Shape;1382;p86"/>
          <p:cNvSpPr/>
          <p:nvPr/>
        </p:nvSpPr>
        <p:spPr>
          <a:xfrm>
            <a:off x="2422100" y="4037400"/>
            <a:ext cx="5487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8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索引工具：處理流程</a:t>
            </a:r>
            <a:endParaRPr/>
          </a:p>
        </p:txBody>
      </p:sp>
      <p:sp>
        <p:nvSpPr>
          <p:cNvPr id="1388" name="Google Shape;1388;p8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9" name="Google Shape;1389;p87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0. Prepare / 1. Select / 2. Organize / </a:t>
            </a:r>
            <a:r>
              <a:rPr lang="zh-TW" sz="2000">
                <a:solidFill>
                  <a:srgbClr val="000000"/>
                </a:solidFill>
                <a:highlight>
                  <a:srgbClr val="FFFF00"/>
                </a:highlight>
                <a:latin typeface="Lexend Light"/>
                <a:ea typeface="Lexend Light"/>
                <a:cs typeface="Lexend Light"/>
                <a:sym typeface="Lexend Light"/>
              </a:rPr>
              <a:t>3. Integration</a:t>
            </a:r>
            <a:r>
              <a:rPr lang="zh-TW" sz="20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 / 4. Revise</a:t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390" name="Google Shape;139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19" y="2519888"/>
            <a:ext cx="1340488" cy="1340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87"/>
          <p:cNvSpPr/>
          <p:nvPr/>
        </p:nvSpPr>
        <p:spPr>
          <a:xfrm>
            <a:off x="730950" y="3921353"/>
            <a:ext cx="1473900" cy="619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Target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392" name="Google Shape;139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800" y="2586038"/>
            <a:ext cx="1006825" cy="120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87"/>
          <p:cNvSpPr/>
          <p:nvPr/>
        </p:nvSpPr>
        <p:spPr>
          <a:xfrm>
            <a:off x="3233600" y="3921363"/>
            <a:ext cx="1109100" cy="8448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Input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ODS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94" name="Google Shape;1394;p87"/>
          <p:cNvSpPr/>
          <p:nvPr/>
        </p:nvSpPr>
        <p:spPr>
          <a:xfrm>
            <a:off x="7202025" y="2493388"/>
            <a:ext cx="1109100" cy="844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Output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ODS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395" name="Google Shape;139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500" y="2311713"/>
            <a:ext cx="1006825" cy="12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650" y="2686725"/>
            <a:ext cx="1006825" cy="1006825"/>
          </a:xfrm>
          <a:prstGeom prst="rect">
            <a:avLst/>
          </a:prstGeom>
          <a:noFill/>
          <a:ln>
            <a:noFill/>
          </a:ln>
          <a:effectLst>
            <a:outerShdw blurRad="271463" rotWithShape="0" algn="bl">
              <a:srgbClr val="BF9000">
                <a:alpha val="50000"/>
              </a:srgbClr>
            </a:outerShdw>
          </a:effectLst>
        </p:spPr>
      </p:pic>
      <p:pic>
        <p:nvPicPr>
          <p:cNvPr id="1397" name="Google Shape;1397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5825" y="3921350"/>
            <a:ext cx="1208175" cy="12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87"/>
          <p:cNvSpPr/>
          <p:nvPr/>
        </p:nvSpPr>
        <p:spPr>
          <a:xfrm>
            <a:off x="7202025" y="4103050"/>
            <a:ext cx="1109100" cy="844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Output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HTML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1399" name="Google Shape;1399;p87"/>
          <p:cNvCxnSpPr/>
          <p:nvPr/>
        </p:nvCxnSpPr>
        <p:spPr>
          <a:xfrm>
            <a:off x="2235713" y="3264463"/>
            <a:ext cx="491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00" name="Google Shape;1400;p87"/>
          <p:cNvCxnSpPr/>
          <p:nvPr/>
        </p:nvCxnSpPr>
        <p:spPr>
          <a:xfrm>
            <a:off x="4291613" y="3264463"/>
            <a:ext cx="491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01" name="Google Shape;1401;p87"/>
          <p:cNvCxnSpPr>
            <a:endCxn id="1395" idx="1"/>
          </p:cNvCxnSpPr>
          <p:nvPr/>
        </p:nvCxnSpPr>
        <p:spPr>
          <a:xfrm flipH="1" rot="10800000">
            <a:off x="5897300" y="2915800"/>
            <a:ext cx="379200" cy="1740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402" name="Google Shape;1402;p87"/>
          <p:cNvCxnSpPr/>
          <p:nvPr/>
        </p:nvCxnSpPr>
        <p:spPr>
          <a:xfrm>
            <a:off x="5836350" y="3601013"/>
            <a:ext cx="355500" cy="2508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403" name="Google Shape;1403;p87"/>
          <p:cNvSpPr/>
          <p:nvPr/>
        </p:nvSpPr>
        <p:spPr>
          <a:xfrm>
            <a:off x="4033525" y="1592161"/>
            <a:ext cx="2814325" cy="683700"/>
          </a:xfrm>
          <a:custGeom>
            <a:rect b="b" l="l" r="r" t="t"/>
            <a:pathLst>
              <a:path extrusionOk="0" h="27348" w="112573">
                <a:moveTo>
                  <a:pt x="112573" y="21658"/>
                </a:moveTo>
                <a:cubicBezTo>
                  <a:pt x="102887" y="18068"/>
                  <a:pt x="73219" y="-829"/>
                  <a:pt x="54457" y="119"/>
                </a:cubicBezTo>
                <a:cubicBezTo>
                  <a:pt x="35695" y="1067"/>
                  <a:pt x="9076" y="22810"/>
                  <a:pt x="0" y="27348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sp>
        <p:nvSpPr>
          <p:cNvPr id="1404" name="Google Shape;1404;p87"/>
          <p:cNvSpPr/>
          <p:nvPr/>
        </p:nvSpPr>
        <p:spPr>
          <a:xfrm>
            <a:off x="2125025" y="3794230"/>
            <a:ext cx="602400" cy="594600"/>
          </a:xfrm>
          <a:prstGeom prst="wedgeEllipseCallout">
            <a:avLst>
              <a:gd fmla="val 3706" name="adj1"/>
              <a:gd fmla="val -9177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05" name="Google Shape;1405;p87"/>
          <p:cNvSpPr/>
          <p:nvPr/>
        </p:nvSpPr>
        <p:spPr>
          <a:xfrm>
            <a:off x="3431125" y="4993105"/>
            <a:ext cx="602400" cy="594600"/>
          </a:xfrm>
          <a:prstGeom prst="wedgeEllipseCallout">
            <a:avLst>
              <a:gd fmla="val 3706" name="adj1"/>
              <a:gd fmla="val -9177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06" name="Google Shape;1406;p87"/>
          <p:cNvSpPr/>
          <p:nvPr/>
        </p:nvSpPr>
        <p:spPr>
          <a:xfrm>
            <a:off x="4894150" y="3860380"/>
            <a:ext cx="602400" cy="594600"/>
          </a:xfrm>
          <a:prstGeom prst="wedgeEllipseCallout">
            <a:avLst>
              <a:gd fmla="val 3706" name="adj1"/>
              <a:gd fmla="val -9177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07" name="Google Shape;1407;p87"/>
          <p:cNvSpPr/>
          <p:nvPr/>
        </p:nvSpPr>
        <p:spPr>
          <a:xfrm>
            <a:off x="6781600" y="1133980"/>
            <a:ext cx="602400" cy="594600"/>
          </a:xfrm>
          <a:prstGeom prst="wedgeEllipseCallout">
            <a:avLst>
              <a:gd fmla="val -8645" name="adj1"/>
              <a:gd fmla="val 12153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1408" name="Google Shape;140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225" y="2485363"/>
            <a:ext cx="1006825" cy="12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900" y="2275838"/>
            <a:ext cx="1006825" cy="120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87"/>
          <p:cNvSpPr/>
          <p:nvPr/>
        </p:nvSpPr>
        <p:spPr>
          <a:xfrm>
            <a:off x="2727425" y="1662955"/>
            <a:ext cx="602400" cy="594600"/>
          </a:xfrm>
          <a:prstGeom prst="wedgeEllipseCallout">
            <a:avLst>
              <a:gd fmla="val 43696" name="adj1"/>
              <a:gd fmla="val 7103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0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8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8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自動化統計與評價機制</a:t>
            </a:r>
            <a:endParaRPr/>
          </a:p>
        </p:txBody>
      </p:sp>
      <p:sp>
        <p:nvSpPr>
          <p:cNvPr id="1417" name="Google Shape;1417;p8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18" name="Google Shape;1418;p88"/>
          <p:cNvSpPr txBox="1"/>
          <p:nvPr/>
        </p:nvSpPr>
        <p:spPr>
          <a:xfrm>
            <a:off x="715600" y="15460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zh-TW" sz="2200">
                <a:solidFill>
                  <a:srgbClr val="45818E"/>
                </a:solidFill>
                <a:latin typeface="Lexend"/>
                <a:ea typeface="Lexend"/>
                <a:cs typeface="Lexend"/>
                <a:sym typeface="Lexend"/>
              </a:rPr>
              <a:t>Good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 / </a:t>
            </a:r>
            <a:r>
              <a:rPr b="1" lang="zh-TW" sz="2200">
                <a:solidFill>
                  <a:srgbClr val="CC0000"/>
                </a:solidFill>
                <a:latin typeface="Lexend"/>
                <a:ea typeface="Lexend"/>
                <a:cs typeface="Lexend"/>
                <a:sym typeface="Lexend"/>
              </a:rPr>
              <a:t>Bad</a:t>
            </a:r>
            <a:endParaRPr b="1" sz="2200">
              <a:solidFill>
                <a:srgbClr val="CC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19" name="Google Shape;141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75" y="1607000"/>
            <a:ext cx="7324725" cy="382905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0" name="Google Shape;142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800" y="1136613"/>
            <a:ext cx="1208175" cy="12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89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1. Colab</a:t>
            </a:r>
            <a:r>
              <a:rPr lang="zh-TW" sz="1800"/>
              <a:t>建立筆記本</a:t>
            </a:r>
            <a:endParaRPr sz="1800"/>
          </a:p>
        </p:txBody>
      </p:sp>
      <p:sp>
        <p:nvSpPr>
          <p:cNvPr id="1426" name="Google Shape;1426;p8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如何製作索引工具</a:t>
            </a:r>
            <a:endParaRPr/>
          </a:p>
        </p:txBody>
      </p:sp>
      <p:sp>
        <p:nvSpPr>
          <p:cNvPr id="1427" name="Google Shape;1427;p8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8" name="Google Shape;1428;p89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2. 寫程式</a:t>
            </a:r>
            <a:endParaRPr/>
          </a:p>
        </p:txBody>
      </p:sp>
      <p:sp>
        <p:nvSpPr>
          <p:cNvPr id="1429" name="Google Shape;1429;p89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89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89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3. 完成了！</a:t>
            </a:r>
            <a:endParaRPr/>
          </a:p>
        </p:txBody>
      </p:sp>
      <p:sp>
        <p:nvSpPr>
          <p:cNvPr id="1432" name="Google Shape;1432;p89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33" name="Google Shape;1433;p89"/>
          <p:cNvPicPr preferRelativeResize="0"/>
          <p:nvPr/>
        </p:nvPicPr>
        <p:blipFill rotWithShape="1">
          <a:blip r:embed="rId3">
            <a:alphaModFix/>
          </a:blip>
          <a:srcRect b="0" l="0" r="32055" t="0"/>
          <a:stretch/>
        </p:blipFill>
        <p:spPr>
          <a:xfrm>
            <a:off x="715550" y="2074575"/>
            <a:ext cx="2571001" cy="401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4" name="Google Shape;1434;p89"/>
          <p:cNvPicPr preferRelativeResize="0"/>
          <p:nvPr/>
        </p:nvPicPr>
        <p:blipFill rotWithShape="1">
          <a:blip r:embed="rId4">
            <a:alphaModFix/>
          </a:blip>
          <a:srcRect b="0" l="0" r="3586" t="0"/>
          <a:stretch/>
        </p:blipFill>
        <p:spPr>
          <a:xfrm>
            <a:off x="3286550" y="2074575"/>
            <a:ext cx="2571000" cy="401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5" name="Google Shape;1435;p89"/>
          <p:cNvPicPr preferRelativeResize="0"/>
          <p:nvPr/>
        </p:nvPicPr>
        <p:blipFill rotWithShape="1">
          <a:blip r:embed="rId5">
            <a:alphaModFix/>
          </a:blip>
          <a:srcRect b="11801" l="0" r="63250" t="0"/>
          <a:stretch/>
        </p:blipFill>
        <p:spPr>
          <a:xfrm>
            <a:off x="5857550" y="2074575"/>
            <a:ext cx="2626360" cy="401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6" name="Google Shape;1436;p89"/>
          <p:cNvSpPr/>
          <p:nvPr/>
        </p:nvSpPr>
        <p:spPr>
          <a:xfrm>
            <a:off x="2511200" y="5794950"/>
            <a:ext cx="2283000" cy="733200"/>
          </a:xfrm>
          <a:prstGeom prst="wedgeRoundRectCallout">
            <a:avLst>
              <a:gd fmla="val 30400" name="adj1"/>
              <a:gd fmla="val -7439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可以跟</a:t>
            </a:r>
            <a:r>
              <a:rPr b="1" lang="zh-TW" sz="1800"/>
              <a:t>淡小虎</a:t>
            </a:r>
            <a:r>
              <a:rPr lang="zh-TW" sz="1800"/>
              <a:t>協作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…大概吧...?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35" name="Google Shape;113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073"/>
            <a:ext cx="9144001" cy="6137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9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42" name="Google Shape;1442;p9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9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資訊儲存與檢索：搜尋引擎</a:t>
            </a:r>
            <a:endParaRPr/>
          </a:p>
        </p:txBody>
      </p:sp>
      <p:sp>
        <p:nvSpPr>
          <p:cNvPr id="1444" name="Google Shape;1444;p90"/>
          <p:cNvSpPr/>
          <p:nvPr/>
        </p:nvSpPr>
        <p:spPr>
          <a:xfrm>
            <a:off x="870400" y="2016579"/>
            <a:ext cx="2318100" cy="12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管理人員操作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以指令為主/管理介面</a:t>
            </a:r>
            <a:endParaRPr sz="2000"/>
          </a:p>
        </p:txBody>
      </p:sp>
      <p:sp>
        <p:nvSpPr>
          <p:cNvPr id="1445" name="Google Shape;1445;p90"/>
          <p:cNvSpPr/>
          <p:nvPr/>
        </p:nvSpPr>
        <p:spPr>
          <a:xfrm>
            <a:off x="1253717" y="549181"/>
            <a:ext cx="1551000" cy="81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索引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Index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46" name="Google Shape;1446;p90"/>
          <p:cNvSpPr/>
          <p:nvPr/>
        </p:nvSpPr>
        <p:spPr>
          <a:xfrm>
            <a:off x="6298495" y="549181"/>
            <a:ext cx="1551000" cy="813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查詢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Query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47" name="Google Shape;1447;p90"/>
          <p:cNvSpPr/>
          <p:nvPr/>
        </p:nvSpPr>
        <p:spPr>
          <a:xfrm>
            <a:off x="5955528" y="2016579"/>
            <a:ext cx="2318100" cy="124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使用者操作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API查詢，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網頁顯示</a:t>
            </a:r>
            <a:endParaRPr sz="2000"/>
          </a:p>
        </p:txBody>
      </p:sp>
      <p:sp>
        <p:nvSpPr>
          <p:cNvPr id="1448" name="Google Shape;1448;p90"/>
          <p:cNvSpPr/>
          <p:nvPr/>
        </p:nvSpPr>
        <p:spPr>
          <a:xfrm>
            <a:off x="3513886" y="2727450"/>
            <a:ext cx="2116200" cy="2578200"/>
          </a:xfrm>
          <a:prstGeom prst="roundRect">
            <a:avLst>
              <a:gd fmla="val 8048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49" name="Google Shape;144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783" y="2316672"/>
            <a:ext cx="1326511" cy="1476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Database Slide" id="1450" name="Google Shape;145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729" y="3618432"/>
            <a:ext cx="1108620" cy="11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90"/>
          <p:cNvSpPr/>
          <p:nvPr/>
        </p:nvSpPr>
        <p:spPr>
          <a:xfrm>
            <a:off x="3997142" y="4530873"/>
            <a:ext cx="1149900" cy="569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索引</a:t>
            </a:r>
            <a:endParaRPr sz="2400"/>
          </a:p>
        </p:txBody>
      </p:sp>
      <p:sp>
        <p:nvSpPr>
          <p:cNvPr id="1452" name="Google Shape;1452;p90"/>
          <p:cNvSpPr/>
          <p:nvPr/>
        </p:nvSpPr>
        <p:spPr>
          <a:xfrm rot="-5400000">
            <a:off x="1703553" y="1587824"/>
            <a:ext cx="651300" cy="477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90"/>
          <p:cNvSpPr/>
          <p:nvPr/>
        </p:nvSpPr>
        <p:spPr>
          <a:xfrm rot="-5400000">
            <a:off x="6462197" y="1587824"/>
            <a:ext cx="651300" cy="477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90"/>
          <p:cNvSpPr/>
          <p:nvPr/>
        </p:nvSpPr>
        <p:spPr>
          <a:xfrm rot="10800000">
            <a:off x="6039959" y="3361840"/>
            <a:ext cx="836100" cy="792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4CCCC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90"/>
          <p:cNvSpPr/>
          <p:nvPr/>
        </p:nvSpPr>
        <p:spPr>
          <a:xfrm flipH="1" rot="10800000">
            <a:off x="1863288" y="3517851"/>
            <a:ext cx="1051200" cy="997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90"/>
          <p:cNvSpPr txBox="1"/>
          <p:nvPr/>
        </p:nvSpPr>
        <p:spPr>
          <a:xfrm>
            <a:off x="1182790" y="4633443"/>
            <a:ext cx="2318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RESTful控制</a:t>
            </a:r>
            <a:endParaRPr sz="2400"/>
          </a:p>
        </p:txBody>
      </p:sp>
      <p:sp>
        <p:nvSpPr>
          <p:cNvPr id="1457" name="Google Shape;1457;p90"/>
          <p:cNvSpPr txBox="1"/>
          <p:nvPr/>
        </p:nvSpPr>
        <p:spPr>
          <a:xfrm>
            <a:off x="5878056" y="4726419"/>
            <a:ext cx="23181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RESTful</a:t>
            </a:r>
            <a:r>
              <a:rPr lang="zh-TW" sz="2400">
                <a:solidFill>
                  <a:srgbClr val="FF0000"/>
                </a:solidFill>
              </a:rPr>
              <a:t>查詢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/ </a:t>
            </a:r>
            <a:r>
              <a:rPr lang="zh-TW" sz="2400">
                <a:solidFill>
                  <a:srgbClr val="38761D"/>
                </a:solidFill>
              </a:rPr>
              <a:t>取得結果</a:t>
            </a:r>
            <a:endParaRPr sz="2400">
              <a:solidFill>
                <a:srgbClr val="38761D"/>
              </a:solidFill>
            </a:endParaRPr>
          </a:p>
        </p:txBody>
      </p:sp>
      <p:sp>
        <p:nvSpPr>
          <p:cNvPr id="1458" name="Google Shape;1458;p90"/>
          <p:cNvSpPr/>
          <p:nvPr/>
        </p:nvSpPr>
        <p:spPr>
          <a:xfrm>
            <a:off x="3046175" y="341400"/>
            <a:ext cx="2116200" cy="1554900"/>
          </a:xfrm>
          <a:prstGeom prst="wedgeRoundRectCallout">
            <a:avLst>
              <a:gd fmla="val -68111" name="adj1"/>
              <a:gd fmla="val -1303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59" name="Google Shape;145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962" y="430515"/>
            <a:ext cx="1326511" cy="1326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90"/>
          <p:cNvSpPr/>
          <p:nvPr/>
        </p:nvSpPr>
        <p:spPr>
          <a:xfrm flipH="1" rot="5400000">
            <a:off x="6696638" y="3596743"/>
            <a:ext cx="836100" cy="792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B6D7A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90"/>
          <p:cNvSpPr/>
          <p:nvPr/>
        </p:nvSpPr>
        <p:spPr>
          <a:xfrm flipH="1" rot="-5400000">
            <a:off x="7058790" y="1587699"/>
            <a:ext cx="651300" cy="477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0"/>
          <p:cNvSpPr/>
          <p:nvPr/>
        </p:nvSpPr>
        <p:spPr>
          <a:xfrm>
            <a:off x="3513885" y="746645"/>
            <a:ext cx="1402500" cy="69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63" name="Google Shape;1463;p90"/>
          <p:cNvSpPr/>
          <p:nvPr/>
        </p:nvSpPr>
        <p:spPr>
          <a:xfrm flipH="1" rot="10800000">
            <a:off x="5049326" y="880402"/>
            <a:ext cx="1027200" cy="477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9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9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全文搜尋引擎Apache Solr</a:t>
            </a:r>
            <a:endParaRPr/>
          </a:p>
        </p:txBody>
      </p:sp>
      <p:sp>
        <p:nvSpPr>
          <p:cNvPr id="1470" name="Google Shape;1470;p9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71" name="Google Shape;147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13" y="1197773"/>
            <a:ext cx="7451575" cy="5045699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9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9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匯入資料</a:t>
            </a:r>
            <a:endParaRPr/>
          </a:p>
        </p:txBody>
      </p:sp>
      <p:sp>
        <p:nvSpPr>
          <p:cNvPr id="1478" name="Google Shape;1478;p9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79" name="Google Shape;1479;p92"/>
          <p:cNvPicPr preferRelativeResize="0"/>
          <p:nvPr/>
        </p:nvPicPr>
        <p:blipFill rotWithShape="1">
          <a:blip r:embed="rId3">
            <a:alphaModFix/>
          </a:blip>
          <a:srcRect b="39602" l="0" r="60353" t="0"/>
          <a:stretch/>
        </p:blipFill>
        <p:spPr>
          <a:xfrm>
            <a:off x="715550" y="1341325"/>
            <a:ext cx="3625325" cy="2626050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0" name="Google Shape;148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550" y="2996975"/>
            <a:ext cx="6057451" cy="313955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1" name="Google Shape;1481;p92"/>
          <p:cNvSpPr/>
          <p:nvPr/>
        </p:nvSpPr>
        <p:spPr>
          <a:xfrm>
            <a:off x="4340875" y="3892000"/>
            <a:ext cx="2587500" cy="626100"/>
          </a:xfrm>
          <a:prstGeom prst="wedgeRoundRectCallout">
            <a:avLst>
              <a:gd fmla="val -12816" name="adj1"/>
              <a:gd fmla="val 10430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資料已經被替換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3"/>
          <p:cNvSpPr/>
          <p:nvPr/>
        </p:nvSpPr>
        <p:spPr>
          <a:xfrm>
            <a:off x="6846500" y="2564472"/>
            <a:ext cx="1394400" cy="482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Windows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87" name="Google Shape;1487;p93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88" name="Google Shape;1488;p93"/>
          <p:cNvPicPr preferRelativeResize="0"/>
          <p:nvPr/>
        </p:nvPicPr>
        <p:blipFill rotWithShape="1">
          <a:blip r:embed="rId3">
            <a:alphaModFix/>
          </a:blip>
          <a:srcRect b="0" l="0" r="13119" t="0"/>
          <a:stretch/>
        </p:blipFill>
        <p:spPr>
          <a:xfrm>
            <a:off x="3286550" y="2074575"/>
            <a:ext cx="2526225" cy="401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9" name="Google Shape;1489;p93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90" name="Google Shape;1490;p93"/>
          <p:cNvPicPr preferRelativeResize="0"/>
          <p:nvPr/>
        </p:nvPicPr>
        <p:blipFill rotWithShape="1">
          <a:blip r:embed="rId4">
            <a:alphaModFix/>
          </a:blip>
          <a:srcRect b="0" l="0" r="11190" t="0"/>
          <a:stretch/>
        </p:blipFill>
        <p:spPr>
          <a:xfrm>
            <a:off x="715575" y="2074575"/>
            <a:ext cx="2526225" cy="401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1" name="Google Shape;1491;p93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900"/>
              <a:t>1. </a:t>
            </a:r>
            <a:r>
              <a:rPr lang="zh-TW" sz="1900"/>
              <a:t>建立Docker映像檔</a:t>
            </a:r>
            <a:endParaRPr sz="1500"/>
          </a:p>
        </p:txBody>
      </p:sp>
      <p:sp>
        <p:nvSpPr>
          <p:cNvPr id="1492" name="Google Shape;1492;p9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如何製作</a:t>
            </a:r>
            <a:r>
              <a:rPr lang="zh-TW"/>
              <a:t>全文搜尋引擎</a:t>
            </a:r>
            <a:endParaRPr/>
          </a:p>
        </p:txBody>
      </p:sp>
      <p:sp>
        <p:nvSpPr>
          <p:cNvPr id="1493" name="Google Shape;1493;p9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4" name="Google Shape;1494;p93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環境部屬設定</a:t>
            </a:r>
            <a:endParaRPr/>
          </a:p>
        </p:txBody>
      </p:sp>
      <p:sp>
        <p:nvSpPr>
          <p:cNvPr id="1495" name="Google Shape;1495;p93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3. 完成了！</a:t>
            </a:r>
            <a:endParaRPr/>
          </a:p>
        </p:txBody>
      </p:sp>
      <p:sp>
        <p:nvSpPr>
          <p:cNvPr id="1496" name="Google Shape;1496;p93"/>
          <p:cNvSpPr/>
          <p:nvPr/>
        </p:nvSpPr>
        <p:spPr>
          <a:xfrm>
            <a:off x="511325" y="5193675"/>
            <a:ext cx="2420100" cy="894900"/>
          </a:xfrm>
          <a:prstGeom prst="wedgeRoundRectCallout">
            <a:avLst>
              <a:gd fmla="val 30400" name="adj1"/>
              <a:gd fmla="val -7439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可以跟</a:t>
            </a:r>
            <a:r>
              <a:rPr b="1" lang="zh-TW" sz="1800"/>
              <a:t>淡小虎</a:t>
            </a:r>
            <a:r>
              <a:rPr lang="zh-TW" sz="1800"/>
              <a:t>協作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這邊要問Dockerfile、Ubuntu、Java、Tomcat、Apache Solr、HTTP Tunnel</a:t>
            </a:r>
            <a:endParaRPr sz="1200"/>
          </a:p>
        </p:txBody>
      </p:sp>
      <p:sp>
        <p:nvSpPr>
          <p:cNvPr id="1497" name="Google Shape;1497;p93"/>
          <p:cNvSpPr/>
          <p:nvPr/>
        </p:nvSpPr>
        <p:spPr>
          <a:xfrm>
            <a:off x="3430569" y="5193675"/>
            <a:ext cx="2283000" cy="894900"/>
          </a:xfrm>
          <a:prstGeom prst="wedgeRoundRectCallout">
            <a:avLst>
              <a:gd fmla="val 26130" name="adj1"/>
              <a:gd fmla="val -7627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可以跟</a:t>
            </a:r>
            <a:r>
              <a:rPr b="1" lang="zh-TW" sz="1800"/>
              <a:t>淡小虎</a:t>
            </a:r>
            <a:r>
              <a:rPr lang="zh-TW" sz="1800"/>
              <a:t>協作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這邊要問Bash、AutoIT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、Git、Node.js</a:t>
            </a:r>
            <a:endParaRPr sz="1200"/>
          </a:p>
        </p:txBody>
      </p:sp>
      <p:pic>
        <p:nvPicPr>
          <p:cNvPr id="1498" name="Google Shape;1498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3225" y="2074575"/>
            <a:ext cx="938700" cy="14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93"/>
          <p:cNvSpPr/>
          <p:nvPr/>
        </p:nvSpPr>
        <p:spPr>
          <a:xfrm>
            <a:off x="5963075" y="3661850"/>
            <a:ext cx="1565400" cy="482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Linux, Mac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500" name="Google Shape;1500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425" y="3183510"/>
            <a:ext cx="938700" cy="143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3338" y="4670375"/>
            <a:ext cx="1611275" cy="19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93"/>
          <p:cNvSpPr txBox="1"/>
          <p:nvPr/>
        </p:nvSpPr>
        <p:spPr>
          <a:xfrm rot="-291818">
            <a:off x="5977198" y="5618347"/>
            <a:ext cx="1655963" cy="400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有億點點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複雜喔！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9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iClass</a:t>
            </a:r>
            <a:endParaRPr/>
          </a:p>
        </p:txBody>
      </p:sp>
      <p:sp>
        <p:nvSpPr>
          <p:cNvPr id="1509" name="Google Shape;1509;p9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10" name="Google Shape;151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64770"/>
            <a:ext cx="9144000" cy="490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94"/>
          <p:cNvSpPr/>
          <p:nvPr/>
        </p:nvSpPr>
        <p:spPr>
          <a:xfrm>
            <a:off x="2155125" y="117752"/>
            <a:ext cx="1648800" cy="852900"/>
          </a:xfrm>
          <a:prstGeom prst="wedgeRoundRectCallout">
            <a:avLst>
              <a:gd fmla="val -72154" name="adj1"/>
              <a:gd fmla="val 5396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數字點名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12" name="Google Shape;1512;p94"/>
          <p:cNvSpPr/>
          <p:nvPr/>
        </p:nvSpPr>
        <p:spPr>
          <a:xfrm>
            <a:off x="3059175" y="4345777"/>
            <a:ext cx="1648800" cy="852900"/>
          </a:xfrm>
          <a:prstGeom prst="wedgeRoundRectCallout">
            <a:avLst>
              <a:gd fmla="val 67414" name="adj1"/>
              <a:gd fmla="val -798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活動指示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13" name="Google Shape;1513;p94"/>
          <p:cNvSpPr/>
          <p:nvPr/>
        </p:nvSpPr>
        <p:spPr>
          <a:xfrm>
            <a:off x="6662325" y="117752"/>
            <a:ext cx="1648800" cy="852900"/>
          </a:xfrm>
          <a:prstGeom prst="wedgeRoundRectCallout">
            <a:avLst>
              <a:gd fmla="val -51979" name="adj1"/>
              <a:gd fmla="val 15033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時間計時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9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95"/>
          <p:cNvSpPr txBox="1"/>
          <p:nvPr>
            <p:ph type="title"/>
          </p:nvPr>
        </p:nvSpPr>
        <p:spPr>
          <a:xfrm>
            <a:off x="5480925" y="143600"/>
            <a:ext cx="33789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iClass - </a:t>
            </a:r>
            <a:r>
              <a:rPr lang="zh-TW"/>
              <a:t>網路 = 0</a:t>
            </a:r>
            <a:endParaRPr/>
          </a:p>
        </p:txBody>
      </p:sp>
      <p:sp>
        <p:nvSpPr>
          <p:cNvPr id="1520" name="Google Shape;1520;p9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21" name="Google Shape;152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6751"/>
            <a:ext cx="9144001" cy="516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5050" y="332651"/>
            <a:ext cx="3704449" cy="4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9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9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DIY時間：自己的網路自己架</a:t>
            </a:r>
            <a:endParaRPr/>
          </a:p>
        </p:txBody>
      </p:sp>
      <p:sp>
        <p:nvSpPr>
          <p:cNvPr id="1529" name="Google Shape;1529;p9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30" name="Google Shape;1530;p96"/>
          <p:cNvPicPr preferRelativeResize="0"/>
          <p:nvPr/>
        </p:nvPicPr>
        <p:blipFill rotWithShape="1">
          <a:blip r:embed="rId3">
            <a:alphaModFix/>
          </a:blip>
          <a:srcRect b="0" l="0" r="0" t="21856"/>
          <a:stretch/>
        </p:blipFill>
        <p:spPr>
          <a:xfrm>
            <a:off x="1527163" y="1341325"/>
            <a:ext cx="6089668" cy="47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96"/>
          <p:cNvSpPr/>
          <p:nvPr/>
        </p:nvSpPr>
        <p:spPr>
          <a:xfrm>
            <a:off x="1634600" y="5587849"/>
            <a:ext cx="1877100" cy="576000"/>
          </a:xfrm>
          <a:prstGeom prst="wedgeRoundRectCallout">
            <a:avLst>
              <a:gd fmla="val 72107" name="adj1"/>
              <a:gd fmla="val -593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USB轉網路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32" name="Google Shape;1532;p96"/>
          <p:cNvSpPr/>
          <p:nvPr/>
        </p:nvSpPr>
        <p:spPr>
          <a:xfrm>
            <a:off x="5104700" y="1195224"/>
            <a:ext cx="1877100" cy="576000"/>
          </a:xfrm>
          <a:prstGeom prst="wedgeRoundRectCallout">
            <a:avLst>
              <a:gd fmla="val -49514" name="adj1"/>
              <a:gd fmla="val 13408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無線基地臺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97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tku / TANetRoaming</a:t>
            </a:r>
            <a:endParaRPr/>
          </a:p>
        </p:txBody>
      </p:sp>
      <p:sp>
        <p:nvSpPr>
          <p:cNvPr id="1538" name="Google Shape;1538;p9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網路速度比較</a:t>
            </a:r>
            <a:endParaRPr/>
          </a:p>
        </p:txBody>
      </p:sp>
      <p:sp>
        <p:nvSpPr>
          <p:cNvPr id="1539" name="Google Shape;1539;p9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40" name="Google Shape;1540;p97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連</a:t>
            </a:r>
            <a:r>
              <a:rPr lang="zh-TW"/>
              <a:t>有線網路的基地臺</a:t>
            </a:r>
            <a:endParaRPr/>
          </a:p>
        </p:txBody>
      </p:sp>
      <p:sp>
        <p:nvSpPr>
          <p:cNvPr id="1541" name="Google Shape;1541;p97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下行 11.38 Mbps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大概二十分鐘會斷線一次</a:t>
            </a:r>
            <a:endParaRPr/>
          </a:p>
        </p:txBody>
      </p:sp>
      <p:sp>
        <p:nvSpPr>
          <p:cNvPr id="1542" name="Google Shape;1542;p97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下行 507.32 Mbps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號稱可讓127台設備同時上網</a:t>
            </a:r>
            <a:endParaRPr/>
          </a:p>
        </p:txBody>
      </p:sp>
      <p:pic>
        <p:nvPicPr>
          <p:cNvPr id="1543" name="Google Shape;1543;p97"/>
          <p:cNvPicPr preferRelativeResize="0"/>
          <p:nvPr/>
        </p:nvPicPr>
        <p:blipFill rotWithShape="1">
          <a:blip r:embed="rId3">
            <a:alphaModFix/>
          </a:blip>
          <a:srcRect b="28415" l="19974" r="21604" t="15802"/>
          <a:stretch/>
        </p:blipFill>
        <p:spPr>
          <a:xfrm>
            <a:off x="774612" y="3323975"/>
            <a:ext cx="3738475" cy="20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97"/>
          <p:cNvPicPr preferRelativeResize="0"/>
          <p:nvPr/>
        </p:nvPicPr>
        <p:blipFill rotWithShape="1">
          <a:blip r:embed="rId4">
            <a:alphaModFix/>
          </a:blip>
          <a:srcRect b="16781" l="28924" r="3762" t="18722"/>
          <a:stretch/>
        </p:blipFill>
        <p:spPr>
          <a:xfrm>
            <a:off x="4572050" y="3323983"/>
            <a:ext cx="3856500" cy="2088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9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0" name="Google Shape;1550;p9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9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r>
              <a:rPr lang="zh-TW"/>
              <a:t>在哪裡？</a:t>
            </a:r>
            <a:endParaRPr/>
          </a:p>
        </p:txBody>
      </p:sp>
      <p:pic>
        <p:nvPicPr>
          <p:cNvPr id="1552" name="Google Shape;155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350" y="1096475"/>
            <a:ext cx="6119925" cy="532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98"/>
          <p:cNvPicPr preferRelativeResize="0"/>
          <p:nvPr/>
        </p:nvPicPr>
        <p:blipFill rotWithShape="1">
          <a:blip r:embed="rId4">
            <a:alphaModFix/>
          </a:blip>
          <a:srcRect b="33886" l="28137" r="22678" t="21857"/>
          <a:stretch/>
        </p:blipFill>
        <p:spPr>
          <a:xfrm>
            <a:off x="633375" y="3404975"/>
            <a:ext cx="2995224" cy="2694948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4" name="Google Shape;1554;p98"/>
          <p:cNvSpPr/>
          <p:nvPr/>
        </p:nvSpPr>
        <p:spPr>
          <a:xfrm>
            <a:off x="7451575" y="2206825"/>
            <a:ext cx="859500" cy="76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55" name="Google Shape;1555;p98"/>
          <p:cNvSpPr/>
          <p:nvPr/>
        </p:nvSpPr>
        <p:spPr>
          <a:xfrm flipH="1" rot="3598974">
            <a:off x="7058433" y="1361732"/>
            <a:ext cx="1049457" cy="52444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99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1" name="Google Shape;1561;p99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1562" name="Google Shape;1562;p9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9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9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5" name="Google Shape;1565;p99"/>
          <p:cNvGrpSpPr/>
          <p:nvPr/>
        </p:nvGrpSpPr>
        <p:grpSpPr>
          <a:xfrm rot="1336272">
            <a:off x="319965" y="2208442"/>
            <a:ext cx="901717" cy="1446156"/>
            <a:chOff x="4509424" y="1600237"/>
            <a:chExt cx="1184961" cy="1900417"/>
          </a:xfrm>
        </p:grpSpPr>
        <p:grpSp>
          <p:nvGrpSpPr>
            <p:cNvPr id="1566" name="Google Shape;1566;p99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1567" name="Google Shape;1567;p99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99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569" name="Google Shape;1569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0" name="Google Shape;1570;p99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1571" name="Google Shape;1571;p9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2" name="Google Shape;1572;p9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9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9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5" name="Google Shape;1575;p9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76" name="Google Shape;1576;p9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9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9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79" name="Google Shape;157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50" y="5186050"/>
            <a:ext cx="643800" cy="16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0" name="Google Shape;1580;p99"/>
          <p:cNvGrpSpPr/>
          <p:nvPr/>
        </p:nvGrpSpPr>
        <p:grpSpPr>
          <a:xfrm>
            <a:off x="3373269" y="2282813"/>
            <a:ext cx="1016875" cy="1072897"/>
            <a:chOff x="4490675" y="-372879"/>
            <a:chExt cx="1247700" cy="1247700"/>
          </a:xfrm>
        </p:grpSpPr>
        <p:sp>
          <p:nvSpPr>
            <p:cNvPr id="1581" name="Google Shape;1581;p99"/>
            <p:cNvSpPr/>
            <p:nvPr/>
          </p:nvSpPr>
          <p:spPr>
            <a:xfrm>
              <a:off x="4490675" y="-372879"/>
              <a:ext cx="1247700" cy="1247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1143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2" name="Google Shape;1582;p99"/>
            <p:cNvGrpSpPr/>
            <p:nvPr/>
          </p:nvGrpSpPr>
          <p:grpSpPr>
            <a:xfrm>
              <a:off x="4579538" y="-271369"/>
              <a:ext cx="1069969" cy="1079355"/>
              <a:chOff x="3750225" y="-93219"/>
              <a:chExt cx="1069969" cy="1079355"/>
            </a:xfrm>
          </p:grpSpPr>
          <p:sp>
            <p:nvSpPr>
              <p:cNvPr id="1583" name="Google Shape;1583;p99"/>
              <p:cNvSpPr/>
              <p:nvPr/>
            </p:nvSpPr>
            <p:spPr>
              <a:xfrm>
                <a:off x="3799594" y="-34464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741B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99"/>
              <p:cNvSpPr/>
              <p:nvPr/>
            </p:nvSpPr>
            <p:spPr>
              <a:xfrm>
                <a:off x="3750225" y="-93219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85" name="Google Shape;1585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5662" y="1548150"/>
            <a:ext cx="3035576" cy="36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6950" y="282001"/>
            <a:ext cx="1109575" cy="110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7" name="Google Shape;1587;p99"/>
          <p:cNvGrpSpPr/>
          <p:nvPr/>
        </p:nvGrpSpPr>
        <p:grpSpPr>
          <a:xfrm>
            <a:off x="4494654" y="490575"/>
            <a:ext cx="4222435" cy="692401"/>
            <a:chOff x="2796929" y="2234550"/>
            <a:chExt cx="4222435" cy="692401"/>
          </a:xfrm>
        </p:grpSpPr>
        <p:sp>
          <p:nvSpPr>
            <p:cNvPr id="1588" name="Google Shape;1588;p99"/>
            <p:cNvSpPr/>
            <p:nvPr/>
          </p:nvSpPr>
          <p:spPr>
            <a:xfrm>
              <a:off x="2803465" y="2234550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1589" name="Google Shape;1589;p99"/>
            <p:cNvSpPr txBox="1"/>
            <p:nvPr/>
          </p:nvSpPr>
          <p:spPr>
            <a:xfrm>
              <a:off x="2796929" y="2234550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7"/>
                </a:rPr>
                <a:t>http://l.pulipuli.info/24/tku/ai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4"/>
          <p:cNvSpPr/>
          <p:nvPr/>
        </p:nvSpPr>
        <p:spPr>
          <a:xfrm>
            <a:off x="841850" y="1317281"/>
            <a:ext cx="2417400" cy="32070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4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42" name="Google Shape;1142;p64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教學現場AI應用</a:t>
            </a:r>
            <a:endParaRPr/>
          </a:p>
        </p:txBody>
      </p:sp>
      <p:pic>
        <p:nvPicPr>
          <p:cNvPr id="1143" name="Google Shape;1143;p64"/>
          <p:cNvPicPr preferRelativeResize="0"/>
          <p:nvPr/>
        </p:nvPicPr>
        <p:blipFill rotWithShape="1">
          <a:blip r:embed="rId3">
            <a:alphaModFix/>
          </a:blip>
          <a:srcRect b="0" l="0" r="0" t="4415"/>
          <a:stretch/>
        </p:blipFill>
        <p:spPr>
          <a:xfrm>
            <a:off x="553638" y="0"/>
            <a:ext cx="8036726" cy="51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教材的製作</a:t>
            </a:r>
            <a:endParaRPr/>
          </a:p>
        </p:txBody>
      </p:sp>
      <p:sp>
        <p:nvSpPr>
          <p:cNvPr id="1150" name="Google Shape;1150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51" name="Google Shape;11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532" y="691987"/>
            <a:ext cx="3063317" cy="229748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2" name="Google Shape;115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363" y="3056322"/>
            <a:ext cx="3063317" cy="229748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3" name="Google Shape;115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525" y="3056328"/>
            <a:ext cx="3063317" cy="229748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4" name="Google Shape;115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6358" y="691988"/>
            <a:ext cx="3063317" cy="229748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版權</a:t>
            </a:r>
            <a:r>
              <a:rPr lang="zh-TW"/>
              <a:t>議題</a:t>
            </a:r>
            <a:endParaRPr/>
          </a:p>
        </p:txBody>
      </p:sp>
      <p:sp>
        <p:nvSpPr>
          <p:cNvPr id="1161" name="Google Shape;1161;p6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62" name="Google Shape;11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313" y="1341331"/>
            <a:ext cx="6155525" cy="461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20" y="1545445"/>
            <a:ext cx="2038500" cy="20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6"/>
          <p:cNvSpPr/>
          <p:nvPr/>
        </p:nvSpPr>
        <p:spPr>
          <a:xfrm>
            <a:off x="715550" y="2321725"/>
            <a:ext cx="1178700" cy="26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65" name="Google Shape;1165;p66"/>
          <p:cNvSpPr/>
          <p:nvPr/>
        </p:nvSpPr>
        <p:spPr>
          <a:xfrm>
            <a:off x="715550" y="3964775"/>
            <a:ext cx="1808700" cy="1893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創意濾鏡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166" name="Google Shape;116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125" y="4205350"/>
            <a:ext cx="1021550" cy="1021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67" name="Google Shape;1167;p66"/>
          <p:cNvSpPr/>
          <p:nvPr/>
        </p:nvSpPr>
        <p:spPr>
          <a:xfrm flipH="1" rot="3600446">
            <a:off x="1192162" y="3321572"/>
            <a:ext cx="576730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66"/>
          <p:cNvSpPr/>
          <p:nvPr/>
        </p:nvSpPr>
        <p:spPr>
          <a:xfrm flipH="1" rot="-900372">
            <a:off x="2347494" y="3876146"/>
            <a:ext cx="799463" cy="52460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6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AI繪圖：圖生圖</a:t>
            </a:r>
            <a:endParaRPr/>
          </a:p>
        </p:txBody>
      </p:sp>
      <p:sp>
        <p:nvSpPr>
          <p:cNvPr id="1175" name="Google Shape;1175;p6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76" name="Google Shape;11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788" y="1597962"/>
            <a:ext cx="3845725" cy="38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2" y="2581302"/>
            <a:ext cx="2757450" cy="27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67"/>
          <p:cNvSpPr/>
          <p:nvPr/>
        </p:nvSpPr>
        <p:spPr>
          <a:xfrm>
            <a:off x="1338774" y="3631365"/>
            <a:ext cx="1594500" cy="35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79" name="Google Shape;1179;p67"/>
          <p:cNvSpPr/>
          <p:nvPr/>
        </p:nvSpPr>
        <p:spPr>
          <a:xfrm flipH="1" rot="1803">
            <a:off x="3296412" y="3673415"/>
            <a:ext cx="1716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7"/>
          <p:cNvSpPr txBox="1"/>
          <p:nvPr/>
        </p:nvSpPr>
        <p:spPr>
          <a:xfrm>
            <a:off x="917217" y="3007210"/>
            <a:ext cx="73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81" name="Google Shape;1181;p67"/>
          <p:cNvSpPr txBox="1"/>
          <p:nvPr/>
        </p:nvSpPr>
        <p:spPr>
          <a:xfrm>
            <a:off x="4732900" y="5443680"/>
            <a:ext cx="349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latin typeface="Lexend"/>
                <a:ea typeface="Lexend"/>
                <a:cs typeface="Lexend"/>
                <a:sym typeface="Lexend"/>
              </a:rPr>
              <a:t>甘阿捏？</a:t>
            </a:r>
            <a:endParaRPr b="1" sz="3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7" name="Google Shape;11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250" y="663475"/>
            <a:ext cx="3521400" cy="352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8" name="Google Shape;1188;p68"/>
          <p:cNvGrpSpPr/>
          <p:nvPr/>
        </p:nvGrpSpPr>
        <p:grpSpPr>
          <a:xfrm>
            <a:off x="668700" y="2838363"/>
            <a:ext cx="5942700" cy="2331113"/>
            <a:chOff x="668700" y="2838363"/>
            <a:chExt cx="5942700" cy="2331113"/>
          </a:xfrm>
        </p:grpSpPr>
        <p:sp>
          <p:nvSpPr>
            <p:cNvPr id="1189" name="Google Shape;1189;p68"/>
            <p:cNvSpPr txBox="1"/>
            <p:nvPr/>
          </p:nvSpPr>
          <p:spPr>
            <a:xfrm>
              <a:off x="668700" y="3646975"/>
              <a:ext cx="5942700" cy="15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200">
                  <a:solidFill>
                    <a:srgbClr val="B45F06"/>
                  </a:solidFill>
                </a:rPr>
                <a:t>希希</a:t>
              </a:r>
              <a:r>
                <a:rPr b="1" lang="zh-TW" sz="3600">
                  <a:solidFill>
                    <a:srgbClr val="B45F06"/>
                  </a:solidFill>
                </a:rPr>
                <a:t> </a:t>
              </a:r>
              <a:r>
                <a:rPr b="1" lang="zh-TW" sz="2400">
                  <a:solidFill>
                    <a:srgbClr val="B45F06"/>
                  </a:solidFill>
                </a:rPr>
                <a:t>虛擬課程助教</a:t>
              </a:r>
              <a:endParaRPr b="1" sz="2400">
                <a:solidFill>
                  <a:srgbClr val="B45F06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zh-TW" sz="1800"/>
                <a:t>出身：Stable Diffusion 1.5</a:t>
              </a:r>
              <a:endParaRPr sz="1800"/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zh-TW" sz="1800"/>
                <a:t>個性：不論歷經幾次嘗試都要扮演好自己的角色</a:t>
              </a:r>
              <a:endParaRPr sz="1800"/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zh-TW" sz="1800">
                  <a:solidFill>
                    <a:srgbClr val="000000"/>
                  </a:solidFill>
                </a:rPr>
                <a:t>興趣：用模型改變穿搭跟年齡</a:t>
              </a:r>
              <a:endParaRPr sz="1800"/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000000"/>
                  </a:solidFill>
                </a:rPr>
                <a:t>特技：六根手指頭與第三隻手</a:t>
              </a:r>
              <a:endParaRPr sz="1800">
                <a:solidFill>
                  <a:srgbClr val="000000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000000"/>
                  </a:solidFill>
                </a:rPr>
                <a:t>座右銘：「比起一個人做事，更喜歡與大家一起努力。」</a:t>
              </a:r>
              <a:endParaRPr sz="1800">
                <a:solidFill>
                  <a:srgbClr val="000000"/>
                </a:solidFill>
              </a:endParaRPr>
            </a:p>
          </p:txBody>
        </p:sp>
        <p:sp>
          <p:nvSpPr>
            <p:cNvPr id="1190" name="Google Shape;1190;p68"/>
            <p:cNvSpPr txBox="1"/>
            <p:nvPr/>
          </p:nvSpPr>
          <p:spPr>
            <a:xfrm>
              <a:off x="1897850" y="2838363"/>
              <a:ext cx="30951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>
                  <a:solidFill>
                    <a:srgbClr val="B45F06"/>
                  </a:solidFill>
                </a:rPr>
                <a:t>Virtual Teaching Assistant</a:t>
              </a:r>
              <a:endParaRPr sz="1600">
                <a:solidFill>
                  <a:srgbClr val="B45F06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6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6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6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98" name="Google Shape;119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74" y="3420274"/>
            <a:ext cx="4018376" cy="30387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9" name="Google Shape;119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850" y="514088"/>
            <a:ext cx="4066270" cy="30387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0" name="Google Shape;120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350" y="3483025"/>
            <a:ext cx="4018376" cy="30451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1" name="Google Shape;1201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5643" y="446943"/>
            <a:ext cx="4159775" cy="31729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